
<file path=[Content_Types].xml><?xml version="1.0" encoding="utf-8"?>
<Types xmlns="http://schemas.openxmlformats.org/package/2006/content-types">
  <Default Extension="emf" ContentType="image/x-emf"/>
  <Default Extension="jpg" ContentType="image/jpeg"/>
  <Default Extension="jpg&amp;ehk=7SeszQtU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48"/>
  </p:notesMasterIdLst>
  <p:handoutMasterIdLst>
    <p:handoutMasterId r:id="rId49"/>
  </p:handoutMasterIdLst>
  <p:sldIdLst>
    <p:sldId id="4803" r:id="rId2"/>
    <p:sldId id="4804" r:id="rId3"/>
    <p:sldId id="4182" r:id="rId4"/>
    <p:sldId id="4139" r:id="rId5"/>
    <p:sldId id="257" r:id="rId6"/>
    <p:sldId id="256" r:id="rId7"/>
    <p:sldId id="4805" r:id="rId8"/>
    <p:sldId id="258" r:id="rId9"/>
    <p:sldId id="4807" r:id="rId10"/>
    <p:sldId id="4806" r:id="rId11"/>
    <p:sldId id="4808" r:id="rId12"/>
    <p:sldId id="4135" r:id="rId13"/>
    <p:sldId id="259" r:id="rId14"/>
    <p:sldId id="1557" r:id="rId15"/>
    <p:sldId id="1584" r:id="rId16"/>
    <p:sldId id="325" r:id="rId17"/>
    <p:sldId id="1650" r:id="rId18"/>
    <p:sldId id="1651" r:id="rId19"/>
    <p:sldId id="1558" r:id="rId20"/>
    <p:sldId id="1555" r:id="rId21"/>
    <p:sldId id="1631" r:id="rId22"/>
    <p:sldId id="1632" r:id="rId23"/>
    <p:sldId id="1633" r:id="rId24"/>
    <p:sldId id="1590" r:id="rId25"/>
    <p:sldId id="1591" r:id="rId26"/>
    <p:sldId id="1579" r:id="rId27"/>
    <p:sldId id="1600" r:id="rId28"/>
    <p:sldId id="4136" r:id="rId29"/>
    <p:sldId id="1562" r:id="rId30"/>
    <p:sldId id="1551" r:id="rId31"/>
    <p:sldId id="1614" r:id="rId32"/>
    <p:sldId id="1647" r:id="rId33"/>
    <p:sldId id="1648" r:id="rId34"/>
    <p:sldId id="1649" r:id="rId35"/>
    <p:sldId id="1642" r:id="rId36"/>
    <p:sldId id="1572" r:id="rId37"/>
    <p:sldId id="1657" r:id="rId38"/>
    <p:sldId id="1655" r:id="rId39"/>
    <p:sldId id="1654" r:id="rId40"/>
    <p:sldId id="1640" r:id="rId41"/>
    <p:sldId id="1624" r:id="rId42"/>
    <p:sldId id="1616" r:id="rId43"/>
    <p:sldId id="1663" r:id="rId44"/>
    <p:sldId id="1662" r:id="rId45"/>
    <p:sldId id="4802" r:id="rId46"/>
    <p:sldId id="4125" r:id="rId47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7" initials="W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004"/>
    <a:srgbClr val="0C4C88"/>
    <a:srgbClr val="86429A"/>
    <a:srgbClr val="CF1D01"/>
    <a:srgbClr val="2B414D"/>
    <a:srgbClr val="FAF7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7A5DB-B338-414D-AE5B-EA2F3B79A9ED}" v="5" dt="2025-10-13T14:44:19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1" autoAdjust="0"/>
    <p:restoredTop sz="86529" autoAdjust="0"/>
  </p:normalViewPr>
  <p:slideViewPr>
    <p:cSldViewPr snapToGrid="0" snapToObjects="1">
      <p:cViewPr varScale="1">
        <p:scale>
          <a:sx n="96" d="100"/>
          <a:sy n="96" d="100"/>
        </p:scale>
        <p:origin x="1116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707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148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son, Kathryn" userId="36933b1c-a1c0-45cc-91e0-c32254ac4c1a" providerId="ADAL" clId="{C327A5DB-B338-414D-AE5B-EA2F3B79A9ED}"/>
    <pc:docChg chg="undo custSel addSld delSld modSld">
      <pc:chgData name="Wilson, Kathryn" userId="36933b1c-a1c0-45cc-91e0-c32254ac4c1a" providerId="ADAL" clId="{C327A5DB-B338-414D-AE5B-EA2F3B79A9ED}" dt="2025-10-13T14:44:19.593" v="205" actId="20577"/>
      <pc:docMkLst>
        <pc:docMk/>
      </pc:docMkLst>
      <pc:sldChg chg="del">
        <pc:chgData name="Wilson, Kathryn" userId="36933b1c-a1c0-45cc-91e0-c32254ac4c1a" providerId="ADAL" clId="{C327A5DB-B338-414D-AE5B-EA2F3B79A9ED}" dt="2025-10-13T14:36:13.986" v="172" actId="47"/>
        <pc:sldMkLst>
          <pc:docMk/>
          <pc:sldMk cId="1083254935" sldId="328"/>
        </pc:sldMkLst>
      </pc:sldChg>
      <pc:sldChg chg="del">
        <pc:chgData name="Wilson, Kathryn" userId="36933b1c-a1c0-45cc-91e0-c32254ac4c1a" providerId="ADAL" clId="{C327A5DB-B338-414D-AE5B-EA2F3B79A9ED}" dt="2025-10-13T14:36:13.986" v="172" actId="47"/>
        <pc:sldMkLst>
          <pc:docMk/>
          <pc:sldMk cId="290880138" sldId="1029"/>
        </pc:sldMkLst>
      </pc:sldChg>
      <pc:sldChg chg="modSp mod">
        <pc:chgData name="Wilson, Kathryn" userId="36933b1c-a1c0-45cc-91e0-c32254ac4c1a" providerId="ADAL" clId="{C327A5DB-B338-414D-AE5B-EA2F3B79A9ED}" dt="2025-10-13T14:40:04.414" v="202" actId="20577"/>
        <pc:sldMkLst>
          <pc:docMk/>
          <pc:sldMk cId="3756988826" sldId="1590"/>
        </pc:sldMkLst>
        <pc:graphicFrameChg chg="mod modGraphic">
          <ac:chgData name="Wilson, Kathryn" userId="36933b1c-a1c0-45cc-91e0-c32254ac4c1a" providerId="ADAL" clId="{C327A5DB-B338-414D-AE5B-EA2F3B79A9ED}" dt="2025-10-13T14:40:04.414" v="202" actId="20577"/>
          <ac:graphicFrameMkLst>
            <pc:docMk/>
            <pc:sldMk cId="3756988826" sldId="1590"/>
            <ac:graphicFrameMk id="6" creationId="{83147EC7-BC26-760E-A640-3CA142944C7C}"/>
          </ac:graphicFrameMkLst>
        </pc:graphicFrameChg>
      </pc:sldChg>
      <pc:sldChg chg="del">
        <pc:chgData name="Wilson, Kathryn" userId="36933b1c-a1c0-45cc-91e0-c32254ac4c1a" providerId="ADAL" clId="{C327A5DB-B338-414D-AE5B-EA2F3B79A9ED}" dt="2025-10-13T14:36:13.986" v="172" actId="47"/>
        <pc:sldMkLst>
          <pc:docMk/>
          <pc:sldMk cId="1952748466" sldId="3935"/>
        </pc:sldMkLst>
      </pc:sldChg>
      <pc:sldChg chg="del">
        <pc:chgData name="Wilson, Kathryn" userId="36933b1c-a1c0-45cc-91e0-c32254ac4c1a" providerId="ADAL" clId="{C327A5DB-B338-414D-AE5B-EA2F3B79A9ED}" dt="2025-10-13T14:34:39.014" v="143" actId="47"/>
        <pc:sldMkLst>
          <pc:docMk/>
          <pc:sldMk cId="1593901484" sldId="4138"/>
        </pc:sldMkLst>
      </pc:sldChg>
      <pc:sldChg chg="modSp mod">
        <pc:chgData name="Wilson, Kathryn" userId="36933b1c-a1c0-45cc-91e0-c32254ac4c1a" providerId="ADAL" clId="{C327A5DB-B338-414D-AE5B-EA2F3B79A9ED}" dt="2025-10-13T14:34:50.789" v="168" actId="20577"/>
        <pc:sldMkLst>
          <pc:docMk/>
          <pc:sldMk cId="4008418052" sldId="4139"/>
        </pc:sldMkLst>
        <pc:spChg chg="mod">
          <ac:chgData name="Wilson, Kathryn" userId="36933b1c-a1c0-45cc-91e0-c32254ac4c1a" providerId="ADAL" clId="{C327A5DB-B338-414D-AE5B-EA2F3B79A9ED}" dt="2025-10-13T14:34:50.789" v="168" actId="20577"/>
          <ac:spMkLst>
            <pc:docMk/>
            <pc:sldMk cId="4008418052" sldId="4139"/>
            <ac:spMk id="4" creationId="{C43F742F-1C14-2F4B-B5B8-9D313DAC47AE}"/>
          </ac:spMkLst>
        </pc:spChg>
      </pc:sldChg>
      <pc:sldChg chg="modSp add mod">
        <pc:chgData name="Wilson, Kathryn" userId="36933b1c-a1c0-45cc-91e0-c32254ac4c1a" providerId="ADAL" clId="{C327A5DB-B338-414D-AE5B-EA2F3B79A9ED}" dt="2025-10-13T14:44:19.593" v="205" actId="20577"/>
        <pc:sldMkLst>
          <pc:docMk/>
          <pc:sldMk cId="1605988781" sldId="4140"/>
        </pc:sldMkLst>
        <pc:spChg chg="mod">
          <ac:chgData name="Wilson, Kathryn" userId="36933b1c-a1c0-45cc-91e0-c32254ac4c1a" providerId="ADAL" clId="{C327A5DB-B338-414D-AE5B-EA2F3B79A9ED}" dt="2025-10-13T14:44:19.593" v="205" actId="20577"/>
          <ac:spMkLst>
            <pc:docMk/>
            <pc:sldMk cId="1605988781" sldId="4140"/>
            <ac:spMk id="3" creationId="{09C9064E-051C-1042-85AE-F335B853ADE1}"/>
          </ac:spMkLst>
        </pc:spChg>
      </pc:sldChg>
      <pc:sldChg chg="modSp add mod">
        <pc:chgData name="Wilson, Kathryn" userId="36933b1c-a1c0-45cc-91e0-c32254ac4c1a" providerId="ADAL" clId="{C327A5DB-B338-414D-AE5B-EA2F3B79A9ED}" dt="2025-10-13T14:34:31.341" v="142" actId="20577"/>
        <pc:sldMkLst>
          <pc:docMk/>
          <pc:sldMk cId="2770183934" sldId="4182"/>
        </pc:sldMkLst>
        <pc:spChg chg="mod">
          <ac:chgData name="Wilson, Kathryn" userId="36933b1c-a1c0-45cc-91e0-c32254ac4c1a" providerId="ADAL" clId="{C327A5DB-B338-414D-AE5B-EA2F3B79A9ED}" dt="2025-10-13T14:34:31.341" v="142" actId="20577"/>
          <ac:spMkLst>
            <pc:docMk/>
            <pc:sldMk cId="2770183934" sldId="4182"/>
            <ac:spMk id="3" creationId="{8046BCC2-1252-644F-A5FE-9BA98B69FA5F}"/>
          </ac:spMkLst>
        </pc:spChg>
      </pc:sldChg>
      <pc:sldChg chg="del">
        <pc:chgData name="Wilson, Kathryn" userId="36933b1c-a1c0-45cc-91e0-c32254ac4c1a" providerId="ADAL" clId="{C327A5DB-B338-414D-AE5B-EA2F3B79A9ED}" dt="2025-10-13T14:32:22.953" v="1" actId="47"/>
        <pc:sldMkLst>
          <pc:docMk/>
          <pc:sldMk cId="4205440052" sldId="4536"/>
        </pc:sldMkLst>
      </pc:sldChg>
      <pc:sldChg chg="del">
        <pc:chgData name="Wilson, Kathryn" userId="36933b1c-a1c0-45cc-91e0-c32254ac4c1a" providerId="ADAL" clId="{C327A5DB-B338-414D-AE5B-EA2F3B79A9ED}" dt="2025-10-13T14:35:10.681" v="171" actId="47"/>
        <pc:sldMkLst>
          <pc:docMk/>
          <pc:sldMk cId="1226472179" sldId="4537"/>
        </pc:sldMkLst>
      </pc:sldChg>
      <pc:sldChg chg="del">
        <pc:chgData name="Wilson, Kathryn" userId="36933b1c-a1c0-45cc-91e0-c32254ac4c1a" providerId="ADAL" clId="{C327A5DB-B338-414D-AE5B-EA2F3B79A9ED}" dt="2025-10-13T14:36:13.986" v="172" actId="47"/>
        <pc:sldMkLst>
          <pc:docMk/>
          <pc:sldMk cId="376368183" sldId="4538"/>
        </pc:sldMkLst>
      </pc:sldChg>
      <pc:sldChg chg="del">
        <pc:chgData name="Wilson, Kathryn" userId="36933b1c-a1c0-45cc-91e0-c32254ac4c1a" providerId="ADAL" clId="{C327A5DB-B338-414D-AE5B-EA2F3B79A9ED}" dt="2025-10-13T14:32:51.338" v="3" actId="47"/>
        <pc:sldMkLst>
          <pc:docMk/>
          <pc:sldMk cId="1980565357" sldId="4670"/>
        </pc:sldMkLst>
      </pc:sldChg>
      <pc:sldChg chg="del">
        <pc:chgData name="Wilson, Kathryn" userId="36933b1c-a1c0-45cc-91e0-c32254ac4c1a" providerId="ADAL" clId="{C327A5DB-B338-414D-AE5B-EA2F3B79A9ED}" dt="2025-10-13T14:35:09.168" v="170" actId="47"/>
        <pc:sldMkLst>
          <pc:docMk/>
          <pc:sldMk cId="3689369135" sldId="4708"/>
        </pc:sldMkLst>
      </pc:sldChg>
      <pc:sldChg chg="add">
        <pc:chgData name="Wilson, Kathryn" userId="36933b1c-a1c0-45cc-91e0-c32254ac4c1a" providerId="ADAL" clId="{C327A5DB-B338-414D-AE5B-EA2F3B79A9ED}" dt="2025-10-13T14:32:20.781" v="0"/>
        <pc:sldMkLst>
          <pc:docMk/>
          <pc:sldMk cId="381652592" sldId="4761"/>
        </pc:sldMkLst>
      </pc:sldChg>
      <pc:sldChg chg="add">
        <pc:chgData name="Wilson, Kathryn" userId="36933b1c-a1c0-45cc-91e0-c32254ac4c1a" providerId="ADAL" clId="{C327A5DB-B338-414D-AE5B-EA2F3B79A9ED}" dt="2025-10-13T14:32:49.807" v="2"/>
        <pc:sldMkLst>
          <pc:docMk/>
          <pc:sldMk cId="2815251309" sldId="4782"/>
        </pc:sldMkLst>
      </pc:sldChg>
      <pc:sldChg chg="modSp add mod">
        <pc:chgData name="Wilson, Kathryn" userId="36933b1c-a1c0-45cc-91e0-c32254ac4c1a" providerId="ADAL" clId="{C327A5DB-B338-414D-AE5B-EA2F3B79A9ED}" dt="2025-10-13T14:43:43.870" v="204" actId="20577"/>
        <pc:sldMkLst>
          <pc:docMk/>
          <pc:sldMk cId="4242938562" sldId="4802"/>
        </pc:sldMkLst>
        <pc:spChg chg="mod">
          <ac:chgData name="Wilson, Kathryn" userId="36933b1c-a1c0-45cc-91e0-c32254ac4c1a" providerId="ADAL" clId="{C327A5DB-B338-414D-AE5B-EA2F3B79A9ED}" dt="2025-10-13T14:43:43.870" v="204" actId="20577"/>
          <ac:spMkLst>
            <pc:docMk/>
            <pc:sldMk cId="4242938562" sldId="4802"/>
            <ac:spMk id="2" creationId="{A7477453-3A54-A06F-C313-D904CE16383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5C1E8A9-FC94-5E43-BF52-2C849C27AB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0775E0-137A-9F44-99F4-7169D6C0C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FF11A0-DFE4-3E42-9FDF-B067E93F6A88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FA6B6E-DF2B-0B45-B2E7-7B41CB1159F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A55E8-1921-8B44-82DB-8DA26A2E51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D24846-FDBC-A14B-B850-F56D5DC212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27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E7EC6A77-897B-A94D-8179-085D1B4EE98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39F294D8-753E-E842-8CF8-893A8D4FD7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784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8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550C1-161E-BDBE-F9B4-BEAF15AFE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432EE-D151-E723-2AE0-010AB9DEAC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2FDA25-E84B-209F-A3E8-9BDB949D8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A90FAB-9094-FE9F-BC06-3C1D6ED3E3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888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39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781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302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20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9229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54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291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253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556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F294D8-753E-E842-8CF8-893A8D4FD7E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21A4D-4FAD-45A6-A3C5-59711005E0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B803A-233C-48A3-A920-5820C83A0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2737BC-96A1-42A3-AD8D-9E8CD7FB7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095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032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CD1F8A60-8110-4A9F-9FEB-449D2EDDD4DB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FA1ED-8B45-44AC-98C5-BB37CF911E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F367F-FF99-40E4-923D-2ADC7339E3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351338"/>
          </a:xfrm>
        </p:spPr>
        <p:txBody>
          <a:bodyPr anchor="ctr" anchorCtr="0"/>
          <a:lstStyle>
            <a:lvl3pPr>
              <a:defRPr sz="2400"/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B0F65A-EC94-4588-B443-FB389B8A9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C1AA319-333D-412C-9DD7-9A6C0D760DBE}"/>
              </a:ext>
            </a:extLst>
          </p:cNvPr>
          <p:cNvSpPr>
            <a:spLocks/>
          </p:cNvSpPr>
          <p:nvPr userDrawn="1"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579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Title 2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C0E9-A169-4112-8F11-ADB73A3F2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11ECD-3447-4351-9964-A7490F936C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4189162"/>
          </a:xfrm>
        </p:spPr>
        <p:txBody>
          <a:bodyPr anchor="ctr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F81A1-AC5C-4F62-B1AA-88B6BD278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EAB0322-A9EB-43EB-8A82-07D57F72DE4A}"/>
              </a:ext>
            </a:extLst>
          </p:cNvPr>
          <p:cNvSpPr>
            <a:spLocks/>
          </p:cNvSpPr>
          <p:nvPr userDrawn="1"/>
        </p:nvSpPr>
        <p:spPr>
          <a:xfrm>
            <a:off x="835575" y="242887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E67E71-46AC-4513-9A95-F26DF30D79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16007"/>
            <a:ext cx="10515600" cy="1325563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rgbClr val="0C4C88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5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A90B-032D-47E4-AA87-462359C7B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E3E4E5-6537-4C35-A50E-A91EDDFC5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DD0AEE99-5F0F-4100-9685-AAB2EBB6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4336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2545-EFE2-4330-B6AE-68DD7018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965C42-8E4E-4995-8882-EDA624357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0386CD-7692-45A5-96E1-56EF3B35FB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E968283-0879-4456-B3EF-65A7B363EF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D478B5-F754-4D16-A4E6-C28D49165B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312041-9D94-4A1D-B742-6CF6728A9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454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2E3BC-6A56-4810-AE88-730E1D260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06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C0B4B-CECB-4D80-B0B3-10BA52D49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757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531B64-0F13-44AC-A325-72129929C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A7E2CB-D8A4-4CA5-AD0E-4339221B42D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7097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28617-0451-44BE-AC82-7FE3DD456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F4196-F966-4329-BDF7-977A1F651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FD08C-D35E-45F0-B077-773BC7B83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41BFAA-77C8-4C7C-9010-3EBAFD06BD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EC6080A-7F46-4EC1-9E2A-DEE2B0C0D0C4}" type="datetime1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6B7AF-7CE5-4FB3-9153-26335332B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3ABD0-5698-44B0-A20E-93E689F5E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70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BEA43-E33B-4398-A0D3-10175F31D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B3D3B0-D4A8-4A53-A9C0-C3D768CEF8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B4231-347F-4CC7-8E6E-54A4B4BD2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33CE5-9EEA-4FCE-84B5-B77B3ED256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92268C9-B903-42EF-B4B9-89EE1457A750}" type="datetime1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67ED4-813C-4ACA-9460-DF0467B1F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57ABE-8D0D-4FE1-8AC6-42637A49A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797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B9884-1EBD-4CFB-900E-31709D6AE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83C7BB-33CA-4513-81C3-904F3FF702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621061-A01D-4C95-B06A-3B6E3153F4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BE42B5-B0B7-4092-BBD8-0F7E813817C0}" type="datetime1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BDAB3-9221-4678-93DD-6F4F5EC88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935253-D773-40E7-BBEB-6A3B31A2D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995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20A103-CD01-42A7-AEAF-E742EB987E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98D1B4-4288-4E84-9E79-06CD6F948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76B0C-6E8C-4DC7-B670-D5C2372A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4F56108-3E6D-409D-937E-FF84CEBAA288}" type="datetime1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3B5BA-0640-4759-8CD2-B3F7A36A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5AD88-CDA7-425D-A0BA-A42540EAD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740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F9E97E-8590-4661-B926-74D82175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2EFE9F-E4C2-4E94-B15C-7561DD632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3037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C72820-9D3E-44DA-B4D3-E0A65C8E5B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72751" y="623022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0C4C88"/>
                </a:solidFill>
              </a:defRPr>
            </a:lvl1pPr>
          </a:lstStyle>
          <a:p>
            <a:fld id="{D9F085D5-EC86-4F6A-B501-C1359CB3911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Workspace [Presentation]" hidden="1">
            <a:extLst>
              <a:ext uri="{FF2B5EF4-FFF2-40B4-BE49-F238E27FC236}">
                <a16:creationId xmlns:a16="http://schemas.microsoft.com/office/drawing/2014/main" id="{07CF207E-F6E3-4338-83CD-7F26AF8EFD5E}"/>
              </a:ext>
            </a:extLst>
          </p:cNvPr>
          <p:cNvSpPr/>
          <p:nvPr userDrawn="1"/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 w="12700" cap="flat" cmpd="sng" algn="ctr">
            <a:solidFill>
              <a:srgbClr val="D24726"/>
            </a:solidFill>
            <a:prstDash val="lg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FCAFF6B-AEE7-4DF3-9AA6-FC371F384119}"/>
              </a:ext>
            </a:extLst>
          </p:cNvPr>
          <p:cNvCxnSpPr>
            <a:cxnSpLocks/>
          </p:cNvCxnSpPr>
          <p:nvPr userDrawn="1"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45C10A0A-8A4B-47E1-9F98-875C5F817B91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0174279" y="0"/>
            <a:ext cx="2017721" cy="189870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7F4E8CB-31CF-4E8D-A3AC-73D8C76CAD0B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35378" y="6176568"/>
            <a:ext cx="2834640" cy="472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9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4" r:id="rId3"/>
    <p:sldLayoutId id="2147483724" r:id="rId4"/>
    <p:sldLayoutId id="2147483733" r:id="rId5"/>
    <p:sldLayoutId id="2147483723" r:id="rId6"/>
    <p:sldLayoutId id="2147483725" r:id="rId7"/>
    <p:sldLayoutId id="2147483726" r:id="rId8"/>
    <p:sldLayoutId id="2147483727" r:id="rId9"/>
    <p:sldLayoutId id="2147483732" r:id="rId10"/>
    <p:sldLayoutId id="2147483728" r:id="rId11"/>
    <p:sldLayoutId id="2147483729" r:id="rId12"/>
    <p:sldLayoutId id="2147483730" r:id="rId13"/>
    <p:sldLayoutId id="214748373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C4C88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rgbClr val="0C4C88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-"/>
        <a:defRPr sz="2400" kern="1200">
          <a:solidFill>
            <a:srgbClr val="2B414D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Courier New" panose="02070309020205020404" pitchFamily="49" charset="0"/>
        <a:buChar char="o"/>
        <a:defRPr sz="2400" kern="1200">
          <a:solidFill>
            <a:srgbClr val="2B414D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B414D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&amp;ehk=7SeszQtU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hsie-moje1.wikispaces.com/" TargetMode="Externa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&amp;ehk=7SeszQtU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hsie-moje1.wikispaces.com/" TargetMode="Externa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11_generations_isaacs.pdf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blog/social-mobility-memos/2018/01/11/raj-chetty-in-14-charts-big-findings-on-opportunity-and-mobility-we-should-know/" TargetMode="External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www.brookings.edu/blog/social-mobility-memos/2016/01/12/how-much-social-mobility-do-people-really-want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brookings.edu/blog/social-mobility-memos/2016/01/12/how-much-social-mobility-do-people-really-want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02_economic_mobility_sawhill.pdf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ookings.edu/wp-content/uploads/2016/06/02_economic_mobility_sawhill.pdf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opportunityinsights.org/paper/recentintergenerationalmobility/" TargetMode="Externa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mailto:carolan@oakland.edu" TargetMode="External"/><Relationship Id="rId2" Type="http://schemas.openxmlformats.org/officeDocument/2006/relationships/hyperlink" Target="http://www.needelegation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eedelegation.org/testimonials.php" TargetMode="External"/><Relationship Id="rId4" Type="http://schemas.openxmlformats.org/officeDocument/2006/relationships/hyperlink" Target="mailto:info@NEEDelegation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1842" y="1795708"/>
            <a:ext cx="10967013" cy="2187011"/>
          </a:xfrm>
        </p:spPr>
        <p:txBody>
          <a:bodyPr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600" b="1" i="1" dirty="0"/>
              <a:t>Osher Lifelong Learning Institute, </a:t>
            </a:r>
            <a:r>
              <a:rPr lang="en-US" sz="3600" b="1" i="1" dirty="0">
                <a:solidFill>
                  <a:schemeClr val="tx2"/>
                </a:solidFill>
              </a:rPr>
              <a:t>Fall</a:t>
            </a:r>
            <a:r>
              <a:rPr lang="en-US" sz="3600" dirty="0">
                <a:solidFill>
                  <a:schemeClr val="tx2"/>
                </a:solidFill>
              </a:rPr>
              <a:t> 2026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600" b="1" i="1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400" dirty="0"/>
              <a:t>Contemporary Economic Policy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AE01C54-87B5-E047-A90C-F1A958BEF150}"/>
              </a:ext>
            </a:extLst>
          </p:cNvPr>
          <p:cNvSpPr txBox="1">
            <a:spLocks/>
          </p:cNvSpPr>
          <p:nvPr/>
        </p:nvSpPr>
        <p:spPr>
          <a:xfrm>
            <a:off x="1547649" y="4027990"/>
            <a:ext cx="9144000" cy="181641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20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None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100" dirty="0">
                <a:solidFill>
                  <a:schemeClr val="tx2"/>
                </a:solidFill>
              </a:rPr>
              <a:t>University of Massachusetts</a:t>
            </a:r>
            <a:r>
              <a:rPr lang="en-US" sz="3100">
                <a:solidFill>
                  <a:schemeClr val="tx2"/>
                </a:solidFill>
              </a:rPr>
              <a:t>, Boston</a:t>
            </a:r>
            <a:endParaRPr lang="en-US" sz="2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30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Host: Geoffrey Woglom, Director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000" dirty="0">
                <a:solidFill>
                  <a:schemeClr val="tx2"/>
                </a:solidFill>
              </a:rPr>
              <a:t>National Economic Education Delegation</a:t>
            </a:r>
          </a:p>
        </p:txBody>
      </p:sp>
    </p:spTree>
    <p:extLst>
      <p:ext uri="{BB962C8B-B14F-4D97-AF65-F5344CB8AC3E}">
        <p14:creationId xmlns:p14="http://schemas.microsoft.com/office/powerpoint/2010/main" val="1518892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E170EF-8EDB-7745-8BB2-2100735B8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Co</a:t>
            </a:r>
            <a:r>
              <a:rPr lang="en-US" dirty="0"/>
              <a:t>urse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22FA3-29B6-8E48-8CFA-C14EC58E75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860" y="1253331"/>
            <a:ext cx="11929140" cy="4351338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1000"/>
              </a:spcAft>
              <a:buNone/>
            </a:pPr>
            <a:r>
              <a:rPr lang="en-US" dirty="0"/>
              <a:t>Contemporary Economic Policy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1 (9/16): Economic Update &amp; Changes at the Fed, Geoffrey Woglom, Amherst College</a:t>
            </a:r>
          </a:p>
          <a:p>
            <a:pPr lvl="1">
              <a:spcAft>
                <a:spcPts val="1000"/>
              </a:spcAft>
            </a:pPr>
            <a:r>
              <a:rPr lang="en-US" b="1" dirty="0"/>
              <a:t>Week 2 (9/23): Economic Inequality, Joseph Carolan, Oakland University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3 (9/30): Saving Social Security, Geoffrey Woglom, Amherst College 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4 (10/07): Federal Debt, Dmitriy Stolyarov, University of Michigan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5 (10/14): Trade and Globalization, Andreas Waldkirch, Colby College</a:t>
            </a:r>
          </a:p>
          <a:p>
            <a:pPr lvl="1">
              <a:spcAft>
                <a:spcPts val="1000"/>
              </a:spcAft>
            </a:pPr>
            <a:r>
              <a:rPr lang="en-US" dirty="0"/>
              <a:t>Week 6 (10/21):  Climate Change Economics, Sarah Jacobson, Williams College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C9F29-08F6-1440-B2E7-4A98F5584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096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7AF01-9403-8B45-9B3D-54F69C904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Sub</a:t>
            </a:r>
            <a:r>
              <a:rPr lang="en-US" dirty="0"/>
              <a:t>mitting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46BCC2-1252-644F-A5FE-9BA98B69F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Submit questions in the chat.  I will try to address questions as they come up (but I may wait until a good transition point in the material to address them). </a:t>
            </a:r>
          </a:p>
          <a:p>
            <a:r>
              <a:rPr lang="en-US" dirty="0"/>
              <a:t>Time permitting we will do a verbal Q&amp;A once the material has been presented.</a:t>
            </a:r>
          </a:p>
          <a:p>
            <a:r>
              <a:rPr lang="en-US" dirty="0"/>
              <a:t>Slides will be available from the NEED website tonight or tomorrow https://needecon.org/delivered_presentations.php.</a:t>
            </a:r>
          </a:p>
          <a:p>
            <a:pPr marL="0" indent="0">
              <a:buNone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E0C3F-F683-7649-B9E6-AA5563106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0183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AE4E16-0EA1-40DB-A268-EDEE8E157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021" y="1672447"/>
            <a:ext cx="5176348" cy="36672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076278-44AD-48A9-8F33-D395C3CC1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22906" y="1304246"/>
            <a:ext cx="3720115" cy="350295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2631" y="2370601"/>
            <a:ext cx="9144000" cy="1289761"/>
          </a:xfrm>
        </p:spPr>
        <p:txBody>
          <a:bodyPr anchor="ctr" anchorCtr="0"/>
          <a:lstStyle/>
          <a:p>
            <a:r>
              <a:rPr lang="en-US" dirty="0">
                <a:solidFill>
                  <a:schemeClr val="bg1"/>
                </a:solidFill>
              </a:rPr>
              <a:t>Economic mobility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13638" y="5983030"/>
            <a:ext cx="9144000" cy="8749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&lt;location/audience&gt;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</a:rPr>
              <a:t>&lt;date&gt;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253CAC7-36DF-4A5D-BA87-83822B44E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739F97-2E48-4EBF-904D-C4533E4950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2" y="351746"/>
            <a:ext cx="5714996" cy="952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3F742F-1C14-2F4B-B5B8-9D313DAC47AE}"/>
              </a:ext>
            </a:extLst>
          </p:cNvPr>
          <p:cNvSpPr txBox="1"/>
          <p:nvPr/>
        </p:nvSpPr>
        <p:spPr>
          <a:xfrm>
            <a:off x="1634362" y="4879011"/>
            <a:ext cx="4279459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Joe Carolan, Ph.D.</a:t>
            </a:r>
          </a:p>
          <a:p>
            <a:pPr algn="ctr"/>
            <a:r>
              <a:rPr lang="en-US" sz="2400" dirty="0"/>
              <a:t>Oakland University</a:t>
            </a:r>
          </a:p>
          <a:p>
            <a:pPr algn="ctr"/>
            <a:r>
              <a:rPr lang="en-US" sz="2000" dirty="0"/>
              <a:t>Sept. 23, 2026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418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Tropical scene outline">
            <a:extLst>
              <a:ext uri="{FF2B5EF4-FFF2-40B4-BE49-F238E27FC236}">
                <a16:creationId xmlns:a16="http://schemas.microsoft.com/office/drawing/2014/main" id="{57DD13EB-F295-07EF-F767-5A58F2F46E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16226" y="137633"/>
            <a:ext cx="4367526" cy="3541720"/>
          </a:xfrm>
          <a:prstGeom prst="rect">
            <a:avLst/>
          </a:prstGeom>
        </p:spPr>
      </p:pic>
      <p:sp>
        <p:nvSpPr>
          <p:cNvPr id="8" name="Callout: Down Arrow 7">
            <a:extLst>
              <a:ext uri="{FF2B5EF4-FFF2-40B4-BE49-F238E27FC236}">
                <a16:creationId xmlns:a16="http://schemas.microsoft.com/office/drawing/2014/main" id="{2805C1E8-AEEF-F4F6-9B3F-002B8B7ADBE6}"/>
              </a:ext>
            </a:extLst>
          </p:cNvPr>
          <p:cNvSpPr/>
          <p:nvPr/>
        </p:nvSpPr>
        <p:spPr>
          <a:xfrm>
            <a:off x="5185161" y="1205186"/>
            <a:ext cx="3370318" cy="1708338"/>
          </a:xfrm>
          <a:prstGeom prst="downArrowCallout">
            <a:avLst>
              <a:gd name="adj1" fmla="val 25000"/>
              <a:gd name="adj2" fmla="val 25000"/>
              <a:gd name="adj3" fmla="val 14247"/>
              <a:gd name="adj4" fmla="val 484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Endowed with resources</a:t>
            </a:r>
          </a:p>
        </p:txBody>
      </p:sp>
      <p:pic>
        <p:nvPicPr>
          <p:cNvPr id="10" name="Graphic 9" descr="Group of men outline">
            <a:extLst>
              <a:ext uri="{FF2B5EF4-FFF2-40B4-BE49-F238E27FC236}">
                <a16:creationId xmlns:a16="http://schemas.microsoft.com/office/drawing/2014/main" id="{9FA85776-B90D-3F56-2402-96F4DC0BCD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20640" y="3094551"/>
            <a:ext cx="2646124" cy="214579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1771B9D-9EA2-1098-18DB-BBB3B46884AD}"/>
              </a:ext>
            </a:extLst>
          </p:cNvPr>
          <p:cNvSpPr txBox="1"/>
          <p:nvPr/>
        </p:nvSpPr>
        <p:spPr>
          <a:xfrm>
            <a:off x="5544893" y="5240349"/>
            <a:ext cx="4253715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Communities use resources to satisfy people’s needs &amp; wants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91DC4EF-FE99-F1E9-B063-9B2A637A37CA}"/>
              </a:ext>
            </a:extLst>
          </p:cNvPr>
          <p:cNvSpPr/>
          <p:nvPr/>
        </p:nvSpPr>
        <p:spPr>
          <a:xfrm>
            <a:off x="836736" y="4143641"/>
            <a:ext cx="3926505" cy="1743039"/>
          </a:xfrm>
          <a:prstGeom prst="wedgeRoundRectCallout">
            <a:avLst>
              <a:gd name="adj1" fmla="val 69375"/>
              <a:gd name="adj2" fmla="val 33201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Decisions community makes over time impacts ability to do this</a:t>
            </a:r>
          </a:p>
        </p:txBody>
      </p:sp>
    </p:spTree>
    <p:extLst>
      <p:ext uri="{BB962C8B-B14F-4D97-AF65-F5344CB8AC3E}">
        <p14:creationId xmlns:p14="http://schemas.microsoft.com/office/powerpoint/2010/main" val="358254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llout: Down Arrow 4">
            <a:extLst>
              <a:ext uri="{FF2B5EF4-FFF2-40B4-BE49-F238E27FC236}">
                <a16:creationId xmlns:a16="http://schemas.microsoft.com/office/drawing/2014/main" id="{1BB19461-F8CB-FEEF-641C-4FC4EF785132}"/>
              </a:ext>
            </a:extLst>
          </p:cNvPr>
          <p:cNvSpPr/>
          <p:nvPr/>
        </p:nvSpPr>
        <p:spPr>
          <a:xfrm>
            <a:off x="2290969" y="408212"/>
            <a:ext cx="2506555" cy="1420144"/>
          </a:xfrm>
          <a:prstGeom prst="downArrowCallout">
            <a:avLst>
              <a:gd name="adj1" fmla="val 25000"/>
              <a:gd name="adj2" fmla="val 25000"/>
              <a:gd name="adj3" fmla="val 14247"/>
              <a:gd name="adj4" fmla="val 4845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Endowed resources</a:t>
            </a:r>
          </a:p>
        </p:txBody>
      </p:sp>
      <p:sp>
        <p:nvSpPr>
          <p:cNvPr id="7" name="Callout: Down Arrow 6">
            <a:extLst>
              <a:ext uri="{FF2B5EF4-FFF2-40B4-BE49-F238E27FC236}">
                <a16:creationId xmlns:a16="http://schemas.microsoft.com/office/drawing/2014/main" id="{69678907-9610-54C6-909F-21D2FE8BD772}"/>
              </a:ext>
            </a:extLst>
          </p:cNvPr>
          <p:cNvSpPr/>
          <p:nvPr/>
        </p:nvSpPr>
        <p:spPr>
          <a:xfrm>
            <a:off x="6264255" y="408212"/>
            <a:ext cx="2506555" cy="1420144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48455"/>
            </a:avLst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Endowed resources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82F3E29-B0A0-D3C1-7C54-0CBE67523BEE}"/>
              </a:ext>
            </a:extLst>
          </p:cNvPr>
          <p:cNvSpPr/>
          <p:nvPr/>
        </p:nvSpPr>
        <p:spPr>
          <a:xfrm>
            <a:off x="2633871" y="1870215"/>
            <a:ext cx="6386048" cy="107436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Time &amp; generations and choices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9B0101CC-1216-0EEB-175E-A27E29F37CC9}"/>
              </a:ext>
            </a:extLst>
          </p:cNvPr>
          <p:cNvSpPr/>
          <p:nvPr/>
        </p:nvSpPr>
        <p:spPr>
          <a:xfrm>
            <a:off x="3128586" y="2938104"/>
            <a:ext cx="831320" cy="139544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3463DC06-3C1F-99F7-DED7-1098D8269427}"/>
              </a:ext>
            </a:extLst>
          </p:cNvPr>
          <p:cNvSpPr/>
          <p:nvPr/>
        </p:nvSpPr>
        <p:spPr>
          <a:xfrm>
            <a:off x="7042584" y="2944584"/>
            <a:ext cx="831320" cy="1395445"/>
          </a:xfrm>
          <a:prstGeom prst="down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5E24A31-F31C-78B2-D3C1-C55D9202613F}"/>
              </a:ext>
            </a:extLst>
          </p:cNvPr>
          <p:cNvSpPr/>
          <p:nvPr/>
        </p:nvSpPr>
        <p:spPr>
          <a:xfrm>
            <a:off x="2290969" y="4327069"/>
            <a:ext cx="2638813" cy="181531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Economy A – needs &amp; wants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F6784BE-C393-BE53-91E9-F31CFBD6393E}"/>
              </a:ext>
            </a:extLst>
          </p:cNvPr>
          <p:cNvSpPr/>
          <p:nvPr/>
        </p:nvSpPr>
        <p:spPr>
          <a:xfrm>
            <a:off x="6266648" y="4327069"/>
            <a:ext cx="2638813" cy="181531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Economy B – needs &amp; wants</a:t>
            </a:r>
          </a:p>
        </p:txBody>
      </p:sp>
    </p:spTree>
    <p:extLst>
      <p:ext uri="{BB962C8B-B14F-4D97-AF65-F5344CB8AC3E}">
        <p14:creationId xmlns:p14="http://schemas.microsoft.com/office/powerpoint/2010/main" val="3134146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9851B26-9FDE-E296-DF65-CFA61F0EA9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651" y="1965961"/>
            <a:ext cx="7852471" cy="4022881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1B0428-A680-C1ED-D333-1EFFFCC9F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do an exercise</a:t>
            </a:r>
          </a:p>
        </p:txBody>
      </p:sp>
    </p:spTree>
    <p:extLst>
      <p:ext uri="{BB962C8B-B14F-4D97-AF65-F5344CB8AC3E}">
        <p14:creationId xmlns:p14="http://schemas.microsoft.com/office/powerpoint/2010/main" val="321178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6997962-1749-3572-17DB-CF3D6EA3FFC9}"/>
              </a:ext>
            </a:extLst>
          </p:cNvPr>
          <p:cNvGraphicFramePr>
            <a:graphicFrameLocks noGrp="1"/>
          </p:cNvGraphicFramePr>
          <p:nvPr/>
        </p:nvGraphicFramePr>
        <p:xfrm>
          <a:off x="1948180" y="3429000"/>
          <a:ext cx="3632200" cy="1962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401841109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53968162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117125837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61094914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406781550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ECONOMY A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top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other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AVG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187054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% in category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90%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09980242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# in category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35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315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3448366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N/W satisfied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250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30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52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18200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54330328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06C0130-203F-146A-81A5-3FF62734C2C8}"/>
              </a:ext>
            </a:extLst>
          </p:cNvPr>
          <p:cNvGraphicFramePr>
            <a:graphicFrameLocks noGrp="1"/>
          </p:cNvGraphicFramePr>
          <p:nvPr/>
        </p:nvGraphicFramePr>
        <p:xfrm>
          <a:off x="6305805" y="3429000"/>
          <a:ext cx="3530599" cy="1962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94391">
                  <a:extLst>
                    <a:ext uri="{9D8B030D-6E8A-4147-A177-3AD203B41FA5}">
                      <a16:colId xmlns:a16="http://schemas.microsoft.com/office/drawing/2014/main" val="2157583402"/>
                    </a:ext>
                  </a:extLst>
                </a:gridCol>
                <a:gridCol w="609052">
                  <a:extLst>
                    <a:ext uri="{9D8B030D-6E8A-4147-A177-3AD203B41FA5}">
                      <a16:colId xmlns:a16="http://schemas.microsoft.com/office/drawing/2014/main" val="1623708855"/>
                    </a:ext>
                  </a:extLst>
                </a:gridCol>
                <a:gridCol w="609052">
                  <a:extLst>
                    <a:ext uri="{9D8B030D-6E8A-4147-A177-3AD203B41FA5}">
                      <a16:colId xmlns:a16="http://schemas.microsoft.com/office/drawing/2014/main" val="3060216053"/>
                    </a:ext>
                  </a:extLst>
                </a:gridCol>
                <a:gridCol w="609052">
                  <a:extLst>
                    <a:ext uri="{9D8B030D-6E8A-4147-A177-3AD203B41FA5}">
                      <a16:colId xmlns:a16="http://schemas.microsoft.com/office/drawing/2014/main" val="2518635887"/>
                    </a:ext>
                  </a:extLst>
                </a:gridCol>
                <a:gridCol w="609052">
                  <a:extLst>
                    <a:ext uri="{9D8B030D-6E8A-4147-A177-3AD203B41FA5}">
                      <a16:colId xmlns:a16="http://schemas.microsoft.com/office/drawing/2014/main" val="3571843293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ECONOMY B</a:t>
                      </a:r>
                      <a:endParaRPr lang="en-US" sz="11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top 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other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AVG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Total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20739084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% in category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50%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50%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9112193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# in category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175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02113589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N/W satisfied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50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40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>
                          <a:effectLst/>
                        </a:rPr>
                        <a:t>45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u="none" strike="noStrike" dirty="0">
                          <a:effectLst/>
                        </a:rPr>
                        <a:t>15750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96427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8FCF21E-98EB-9E03-5963-319C6BA85E59}"/>
              </a:ext>
            </a:extLst>
          </p:cNvPr>
          <p:cNvSpPr txBox="1"/>
          <p:nvPr/>
        </p:nvSpPr>
        <p:spPr>
          <a:xfrm>
            <a:off x="3869653" y="1187040"/>
            <a:ext cx="3668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Choice:  Two economies (A or B)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FE0DD3-2467-9FD2-DD70-213C2BF7BE14}"/>
              </a:ext>
            </a:extLst>
          </p:cNvPr>
          <p:cNvSpPr txBox="1"/>
          <p:nvPr/>
        </p:nvSpPr>
        <p:spPr>
          <a:xfrm>
            <a:off x="2675636" y="340435"/>
            <a:ext cx="6437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Men in Black wipe your memory, you awake and get to pick which economy you want to live in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17A591-A5FD-5E2B-7A98-74E3E3DC1970}"/>
              </a:ext>
            </a:extLst>
          </p:cNvPr>
          <p:cNvSpPr txBox="1"/>
          <p:nvPr/>
        </p:nvSpPr>
        <p:spPr>
          <a:xfrm>
            <a:off x="2675636" y="1659064"/>
            <a:ext cx="6272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This is each economy AT THE CURRENT STATE (note: this changes over time as above)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dirty="0"/>
              <a:t>When you pick an economy, you don’t get to pick whether you are in “top” category or “other” category – the probability of being in each will be included below</a:t>
            </a:r>
          </a:p>
        </p:txBody>
      </p:sp>
    </p:spTree>
    <p:extLst>
      <p:ext uri="{BB962C8B-B14F-4D97-AF65-F5344CB8AC3E}">
        <p14:creationId xmlns:p14="http://schemas.microsoft.com/office/powerpoint/2010/main" val="196822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03F26BF-4FA6-5223-9055-4BE8222A5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 results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97F748-2766-034F-D590-AB06A17C6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80086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CE133-7F24-826D-52F0-1D13B99C4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A0C38C-553F-5D14-9C0C-D0822258A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3021" y="1672447"/>
            <a:ext cx="5176348" cy="36672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E7F1C2E-73B0-3F59-4D5D-0AFE0E2725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22906" y="1304246"/>
            <a:ext cx="3720115" cy="35029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567F7D-A21A-B2F9-3A1D-80924A43B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631" y="2370601"/>
            <a:ext cx="9144000" cy="1289761"/>
          </a:xfrm>
        </p:spPr>
        <p:txBody>
          <a:bodyPr anchor="ctr" anchorCtr="0"/>
          <a:lstStyle/>
          <a:p>
            <a:r>
              <a:rPr lang="en-US" dirty="0">
                <a:solidFill>
                  <a:schemeClr val="bg1"/>
                </a:solidFill>
              </a:rPr>
              <a:t>Economic mobility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E7C53-6327-CB4B-BDA1-157919E36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3638" y="5983030"/>
            <a:ext cx="9144000" cy="87497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3200" b="1" dirty="0">
                <a:solidFill>
                  <a:schemeClr val="bg1"/>
                </a:solidFill>
              </a:rPr>
              <a:t>&lt;location/audience&gt;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800" b="1" dirty="0">
                <a:solidFill>
                  <a:schemeClr val="bg1"/>
                </a:solidFill>
              </a:rPr>
              <a:t>&lt;date&gt;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4457A69-D381-E5C8-64C9-8D3E75AE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315C23-4B72-409E-6C5B-C5D33B2BA7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502" y="351746"/>
            <a:ext cx="5714996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695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2AB03-9232-1E3F-07B3-BFC07CF9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Big picture – why does it matter?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6EC280-F966-3B97-7D62-C9AA60E7E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345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29EAE-338F-5D4A-8C40-7C3D0FD4A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Cre</a:t>
            </a:r>
            <a:r>
              <a:rPr lang="en-US" dirty="0"/>
              <a:t>dits and Disclaimer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C8CE3-22BA-E94A-B6AC-D79713820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 deck was authored by:</a:t>
            </a:r>
          </a:p>
          <a:p>
            <a:pPr lvl="1"/>
            <a:r>
              <a:rPr lang="en-US" dirty="0" err="1"/>
              <a:t>Oana</a:t>
            </a:r>
            <a:r>
              <a:rPr lang="en-US" dirty="0"/>
              <a:t> </a:t>
            </a:r>
            <a:r>
              <a:rPr lang="en-US" dirty="0" err="1"/>
              <a:t>Tocoian</a:t>
            </a:r>
            <a:r>
              <a:rPr lang="en-US" dirty="0"/>
              <a:t>, UCSD</a:t>
            </a:r>
          </a:p>
          <a:p>
            <a:pPr lvl="1"/>
            <a:r>
              <a:rPr lang="en-US" dirty="0"/>
              <a:t>Kathryn Wilson, Kent State University</a:t>
            </a:r>
          </a:p>
          <a:p>
            <a:pPr lvl="1"/>
            <a:r>
              <a:rPr lang="en-US" dirty="0"/>
              <a:t>Jon </a:t>
            </a:r>
            <a:r>
              <a:rPr lang="en-US" dirty="0" err="1"/>
              <a:t>Haveman</a:t>
            </a:r>
            <a:r>
              <a:rPr lang="en-US" dirty="0"/>
              <a:t>, NEED</a:t>
            </a:r>
          </a:p>
          <a:p>
            <a:r>
              <a:rPr lang="en-US" dirty="0"/>
              <a:t>Disclaimer</a:t>
            </a:r>
          </a:p>
          <a:p>
            <a:pPr lvl="1"/>
            <a:r>
              <a:rPr lang="en-US" dirty="0"/>
              <a:t>NEED presentations are designed to be nonpartisan.</a:t>
            </a:r>
          </a:p>
          <a:p>
            <a:pPr lvl="1"/>
            <a:r>
              <a:rPr lang="en-US" dirty="0"/>
              <a:t>It is, however, inevitable that the presenter will be asked for and will provide their own views.</a:t>
            </a:r>
          </a:p>
          <a:p>
            <a:pPr lvl="1"/>
            <a:r>
              <a:rPr lang="en-US" dirty="0"/>
              <a:t>Such views are those of the presenter and not necessarily those of the National Economic Education Delegation (NEED).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65FD2B-E0DC-B44E-B85B-3363DE712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05524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>
            <a:extLst>
              <a:ext uri="{FF2B5EF4-FFF2-40B4-BE49-F238E27FC236}">
                <a16:creationId xmlns:a16="http://schemas.microsoft.com/office/drawing/2014/main" id="{607247B2-215B-4554-876C-1F0EB271D4AE}"/>
              </a:ext>
            </a:extLst>
          </p:cNvPr>
          <p:cNvSpPr>
            <a:spLocks/>
          </p:cNvSpPr>
          <p:nvPr/>
        </p:nvSpPr>
        <p:spPr>
          <a:xfrm>
            <a:off x="835575" y="268645"/>
            <a:ext cx="788273" cy="788273"/>
          </a:xfrm>
          <a:prstGeom prst="ellipse">
            <a:avLst/>
          </a:prstGeom>
          <a:solidFill>
            <a:srgbClr val="0C4C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911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Out</a:t>
            </a:r>
            <a:r>
              <a:rPr lang="en-US" dirty="0"/>
              <a:t>line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A81A560-D6F0-4CF2-A6B8-0F9C43F36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13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F69183D-BA9A-4ADF-BD36-FB418154C4BB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60C5E11-4956-F645-9B92-01DBB4FA25D2}"/>
              </a:ext>
            </a:extLst>
          </p:cNvPr>
          <p:cNvSpPr txBox="1">
            <a:spLocks/>
          </p:cNvSpPr>
          <p:nvPr/>
        </p:nvSpPr>
        <p:spPr>
          <a:xfrm>
            <a:off x="510363" y="1508125"/>
            <a:ext cx="11323674" cy="425357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rgbClr val="0C4C88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-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80000"/>
              <a:buFont typeface="Courier New" panose="02070309020205020404" pitchFamily="49" charset="0"/>
              <a:buChar char="o"/>
              <a:defRPr sz="24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2B414D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000"/>
              </a:spcAft>
              <a:buNone/>
            </a:pPr>
            <a:r>
              <a:rPr lang="en-US" dirty="0"/>
              <a:t>I. What do we mean by economic mobility? 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II. Empirical patterns of economic mobility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III. What is the desirable level of economic mobility?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IV. Exploring channels/barriers to upward mobility and policy options</a:t>
            </a:r>
          </a:p>
        </p:txBody>
      </p:sp>
    </p:spTree>
    <p:extLst>
      <p:ext uri="{BB962C8B-B14F-4D97-AF65-F5344CB8AC3E}">
        <p14:creationId xmlns:p14="http://schemas.microsoft.com/office/powerpoint/2010/main" val="751562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5BA4-4BB9-4FFD-B62F-153A6732B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What do we mean by economic mobility?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92C4C-A974-4D2D-954E-83E4E1C6E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Definition and motivation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128DB3-74B0-4153-9A22-40621C510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5928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E7DF5-6751-D34D-B769-082BAFA3F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Mobility – Defined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35E8B2-B9AB-A846-9356-08D94553E2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5563"/>
            <a:ext cx="9471660" cy="4529579"/>
          </a:xfrm>
        </p:spPr>
        <p:txBody>
          <a:bodyPr>
            <a:normAutofit/>
          </a:bodyPr>
          <a:lstStyle/>
          <a:p>
            <a:r>
              <a:rPr lang="en-US" dirty="0"/>
              <a:t>Economic Mobility – Our working definition:</a:t>
            </a:r>
          </a:p>
          <a:p>
            <a:pPr lvl="1"/>
            <a:r>
              <a:rPr lang="en-US" dirty="0"/>
              <a:t>Ability to advance beyond the status of your parents.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Variety of measures:</a:t>
            </a:r>
          </a:p>
          <a:p>
            <a:pPr lvl="1"/>
            <a:r>
              <a:rPr lang="en-US" dirty="0"/>
              <a:t>Income</a:t>
            </a:r>
          </a:p>
          <a:p>
            <a:pPr lvl="1"/>
            <a:r>
              <a:rPr lang="en-US" dirty="0"/>
              <a:t>Wealth</a:t>
            </a:r>
          </a:p>
          <a:p>
            <a:pPr lvl="1"/>
            <a:r>
              <a:rPr lang="en-US" dirty="0"/>
              <a:t>Education level</a:t>
            </a:r>
          </a:p>
          <a:p>
            <a:pPr lvl="1"/>
            <a:r>
              <a:rPr lang="en-US" dirty="0"/>
              <a:t>Occupation</a:t>
            </a:r>
          </a:p>
          <a:p>
            <a:pPr lvl="1"/>
            <a:r>
              <a:rPr lang="en-US" dirty="0"/>
              <a:t>Home ownership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FC5CA8-FD54-6C49-917A-8EF3B5FB6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15</a:t>
            </a:fld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F3C586-7924-480D-880B-C8D02853BB22}"/>
              </a:ext>
            </a:extLst>
          </p:cNvPr>
          <p:cNvSpPr/>
          <p:nvPr/>
        </p:nvSpPr>
        <p:spPr>
          <a:xfrm>
            <a:off x="1727860" y="5495443"/>
            <a:ext cx="93566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rgbClr val="2B414D"/>
                </a:solidFill>
              </a:rPr>
              <a:t>We will consider </a:t>
            </a:r>
            <a:r>
              <a:rPr lang="en-US" sz="3200" i="1" dirty="0">
                <a:solidFill>
                  <a:srgbClr val="2B414D"/>
                </a:solidFill>
              </a:rPr>
              <a:t>intergenerational mobility in </a:t>
            </a:r>
            <a:r>
              <a:rPr lang="en-US" sz="3200" i="1" u="sng" dirty="0">
                <a:solidFill>
                  <a:srgbClr val="2B414D"/>
                </a:solidFill>
              </a:rPr>
              <a:t>INCOME.</a:t>
            </a: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E86C5D68-47D6-49B4-91C4-FDFD6658EB11}"/>
              </a:ext>
            </a:extLst>
          </p:cNvPr>
          <p:cNvSpPr/>
          <p:nvPr/>
        </p:nvSpPr>
        <p:spPr>
          <a:xfrm>
            <a:off x="4100340" y="3429000"/>
            <a:ext cx="617220" cy="176302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518ADE-A381-4371-9AF4-41892585E10C}"/>
              </a:ext>
            </a:extLst>
          </p:cNvPr>
          <p:cNvSpPr txBox="1"/>
          <p:nvPr/>
        </p:nvSpPr>
        <p:spPr>
          <a:xfrm>
            <a:off x="4874940" y="3869054"/>
            <a:ext cx="620952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C4C88"/>
                </a:solidFill>
              </a:rPr>
              <a:t>More Broadly:</a:t>
            </a:r>
          </a:p>
          <a:p>
            <a:r>
              <a:rPr lang="en-US" sz="2400" dirty="0"/>
              <a:t>The ability to improve your socioeconomic class.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F27D82-EABE-471D-9100-F4A704E5F6EF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924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6711" y="-2126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and Relative Mobility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470" y="1588772"/>
            <a:ext cx="6630140" cy="4525513"/>
          </a:xfrm>
        </p:spPr>
        <p:txBody>
          <a:bodyPr anchor="ctr" anchorCtr="0"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US" i="1" dirty="0"/>
              <a:t>Absolute</a:t>
            </a:r>
            <a:r>
              <a:rPr lang="en-US" dirty="0"/>
              <a:t> mobility</a:t>
            </a:r>
            <a:r>
              <a:rPr lang="en-US" b="0" dirty="0"/>
              <a:t>: </a:t>
            </a:r>
            <a:r>
              <a:rPr lang="en-US" b="0" dirty="0">
                <a:solidFill>
                  <a:srgbClr val="2B414D"/>
                </a:solidFill>
              </a:rPr>
              <a:t>the </a:t>
            </a:r>
            <a:r>
              <a:rPr lang="en-US" b="0" u="sng" dirty="0">
                <a:solidFill>
                  <a:srgbClr val="2B414D"/>
                </a:solidFill>
              </a:rPr>
              <a:t>difference in income</a:t>
            </a:r>
            <a:r>
              <a:rPr lang="en-US" b="0" dirty="0">
                <a:solidFill>
                  <a:srgbClr val="2B414D"/>
                </a:solidFill>
              </a:rPr>
              <a:t> from one’s parent.</a:t>
            </a:r>
          </a:p>
          <a:p>
            <a:pPr lvl="2">
              <a:buFontTx/>
              <a:buChar char="-"/>
            </a:pPr>
            <a:r>
              <a:rPr lang="en-US" dirty="0"/>
              <a:t>You’re higher on the escalator than your parents were at that same age.</a:t>
            </a:r>
          </a:p>
          <a:p>
            <a:pPr lvl="2">
              <a:buFontTx/>
              <a:buChar char="-"/>
            </a:pPr>
            <a:r>
              <a:rPr lang="en-US" dirty="0"/>
              <a:t>It is possible for </a:t>
            </a:r>
            <a:r>
              <a:rPr lang="en-US" i="1" dirty="0"/>
              <a:t>everyone</a:t>
            </a:r>
            <a:r>
              <a:rPr lang="en-US" dirty="0"/>
              <a:t> to experience upward absolute mobility, especially if the escalator is going up.</a:t>
            </a:r>
          </a:p>
          <a:p>
            <a:pPr marL="914400" lvl="2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i="1" dirty="0"/>
              <a:t>Relative </a:t>
            </a:r>
            <a:r>
              <a:rPr lang="en-US" dirty="0"/>
              <a:t>mobility</a:t>
            </a:r>
            <a:r>
              <a:rPr lang="en-US" b="0" dirty="0">
                <a:solidFill>
                  <a:srgbClr val="2B414D"/>
                </a:solidFill>
              </a:rPr>
              <a:t>: the </a:t>
            </a:r>
            <a:r>
              <a:rPr lang="en-US" b="0" u="sng" dirty="0">
                <a:solidFill>
                  <a:srgbClr val="2B414D"/>
                </a:solidFill>
              </a:rPr>
              <a:t>change in income rank</a:t>
            </a:r>
            <a:r>
              <a:rPr lang="en-US" b="0" dirty="0">
                <a:solidFill>
                  <a:srgbClr val="2B414D"/>
                </a:solidFill>
              </a:rPr>
              <a:t> from one’s parent.</a:t>
            </a:r>
          </a:p>
          <a:p>
            <a:pPr lvl="2">
              <a:buFontTx/>
              <a:buChar char="-"/>
            </a:pPr>
            <a:r>
              <a:rPr lang="en-US" dirty="0"/>
              <a:t>You have fewer people above you on the escalator than your parents did.</a:t>
            </a:r>
          </a:p>
          <a:p>
            <a:pPr lvl="2">
              <a:buFontTx/>
              <a:buChar char="-"/>
            </a:pPr>
            <a:r>
              <a:rPr lang="en-US" dirty="0"/>
              <a:t>Increased relative mobility requires both upward and downward movement.</a:t>
            </a:r>
          </a:p>
          <a:p>
            <a:pPr>
              <a:buFontTx/>
              <a:buChar char="-"/>
            </a:pP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16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6E76ABD-2C11-4415-93DE-A8200095C452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D180E53C-8BC8-45D7-87D8-EFA75001EE2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96184" y="2151617"/>
            <a:ext cx="4459346" cy="2809998"/>
          </a:xfrm>
        </p:spPr>
      </p:pic>
    </p:spTree>
    <p:extLst>
      <p:ext uri="{BB962C8B-B14F-4D97-AF65-F5344CB8AC3E}">
        <p14:creationId xmlns:p14="http://schemas.microsoft.com/office/powerpoint/2010/main" val="87582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B329B-A2B1-8445-8D98-2AE94A10C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756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</a:t>
            </a:r>
            <a:r>
              <a:rPr lang="en-US" dirty="0"/>
              <a:t>re on Absolute vs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125C2C-A14A-A841-A853-2D24737DA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65980"/>
            <a:ext cx="5181600" cy="22354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Can there be absolute mobility with NO relative mobility?</a:t>
            </a:r>
          </a:p>
          <a:p>
            <a:pPr lvl="1"/>
            <a:r>
              <a:rPr lang="en-US" dirty="0"/>
              <a:t>Yes: if everybody experiences the same increase in income, there will be no relative mobility.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80604C-E8CB-734A-9CB3-793F117FD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65980"/>
            <a:ext cx="5181600" cy="223546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Can there be relative mobility with NO absolute mobility?</a:t>
            </a:r>
          </a:p>
          <a:p>
            <a:pPr lvl="1"/>
            <a:r>
              <a:rPr lang="en-US" dirty="0"/>
              <a:t>Yes: There can be a dramatic reshuffling of the distribution even if there is no increase in average income.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7DEF02-B8E3-574E-8548-AC59D5B5B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17</a:t>
            </a:fld>
            <a:endParaRPr lang="en-GB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DD0B504-D3AE-2044-B9BD-11A89B49D3FF}"/>
              </a:ext>
            </a:extLst>
          </p:cNvPr>
          <p:cNvGrpSpPr/>
          <p:nvPr/>
        </p:nvGrpSpPr>
        <p:grpSpPr>
          <a:xfrm>
            <a:off x="6426471" y="3901439"/>
            <a:ext cx="4927329" cy="2235461"/>
            <a:chOff x="6426471" y="3901439"/>
            <a:chExt cx="4927329" cy="223546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2669020-ECA7-3147-9E5F-FF256273F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26471" y="3901439"/>
              <a:ext cx="4927329" cy="2235461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A760E2B-7011-A146-BBCE-0AA313BA5E13}"/>
                </a:ext>
              </a:extLst>
            </p:cNvPr>
            <p:cNvSpPr txBox="1"/>
            <p:nvPr/>
          </p:nvSpPr>
          <p:spPr>
            <a:xfrm>
              <a:off x="6553200" y="3994766"/>
              <a:ext cx="3124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Parents                                   Kids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31439C-9D67-954E-B440-CBF922E69128}"/>
              </a:ext>
            </a:extLst>
          </p:cNvPr>
          <p:cNvGrpSpPr/>
          <p:nvPr/>
        </p:nvGrpSpPr>
        <p:grpSpPr>
          <a:xfrm>
            <a:off x="918843" y="3901440"/>
            <a:ext cx="5020313" cy="2235460"/>
            <a:chOff x="918843" y="3901440"/>
            <a:chExt cx="5020313" cy="223546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13CBD2-2CC2-4B47-B698-D5873F8176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8843" y="3901440"/>
              <a:ext cx="5020313" cy="223546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E6C90F4-2715-8B4B-AB08-211C95FA8F40}"/>
                </a:ext>
              </a:extLst>
            </p:cNvPr>
            <p:cNvSpPr txBox="1"/>
            <p:nvPr/>
          </p:nvSpPr>
          <p:spPr>
            <a:xfrm>
              <a:off x="1076960" y="3994766"/>
              <a:ext cx="3124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Parents                                   Kids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FF29E93-04BC-AE40-B539-BB238BD70055}"/>
              </a:ext>
            </a:extLst>
          </p:cNvPr>
          <p:cNvSpPr txBox="1"/>
          <p:nvPr/>
        </p:nvSpPr>
        <p:spPr>
          <a:xfrm>
            <a:off x="10307011" y="4014389"/>
            <a:ext cx="417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+2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1634C9F-D7EF-B64A-AF67-553135383EE7}"/>
              </a:ext>
            </a:extLst>
          </p:cNvPr>
          <p:cNvSpPr txBox="1"/>
          <p:nvPr/>
        </p:nvSpPr>
        <p:spPr>
          <a:xfrm>
            <a:off x="9927545" y="4153151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-1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6B83B5-AB84-104B-853B-A8DB1BA26C6A}"/>
              </a:ext>
            </a:extLst>
          </p:cNvPr>
          <p:cNvSpPr txBox="1"/>
          <p:nvPr/>
        </p:nvSpPr>
        <p:spPr>
          <a:xfrm>
            <a:off x="9632212" y="4291154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+1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015A51-04B3-0243-9D18-1FE9B0DADBD6}"/>
              </a:ext>
            </a:extLst>
          </p:cNvPr>
          <p:cNvSpPr txBox="1"/>
          <p:nvPr/>
        </p:nvSpPr>
        <p:spPr>
          <a:xfrm>
            <a:off x="9271126" y="4548840"/>
            <a:ext cx="372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-2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30B190-FF31-4CFD-B541-D4CC1D4155CB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657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4D4DE-5D35-3F46-B371-ECF1D1913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Eco</a:t>
            </a:r>
            <a:r>
              <a:rPr lang="en-US" dirty="0"/>
              <a:t>nomic Growth and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F183C-26CE-0F4C-9274-3FE2CA85F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Economic growth should drive absolute mobility</a:t>
            </a:r>
          </a:p>
          <a:p>
            <a:pPr lvl="1"/>
            <a:r>
              <a:rPr lang="en-US" dirty="0"/>
              <a:t>It has the potential to raise all incomes.</a:t>
            </a:r>
          </a:p>
          <a:p>
            <a:pPr lvl="1"/>
            <a:r>
              <a:rPr lang="en-US" dirty="0"/>
              <a:t>But the extent of mobility that results depends on how income is distributed.</a:t>
            </a:r>
          </a:p>
          <a:p>
            <a:endParaRPr lang="en-US" sz="1400" dirty="0"/>
          </a:p>
          <a:p>
            <a:r>
              <a:rPr lang="en-US" dirty="0"/>
              <a:t>Economic growth and relative mobility are unrelated</a:t>
            </a:r>
          </a:p>
          <a:p>
            <a:pPr lvl="1"/>
            <a:r>
              <a:rPr lang="en-US" dirty="0"/>
              <a:t>Growth does not have implications whether kids are more or less likely to rise above their parent’s position in the income distribution.</a:t>
            </a:r>
          </a:p>
          <a:p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787465-372D-834F-92E3-F67DD85B4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18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1EA19A-3B1B-4308-B3A6-D80D7B43979A}"/>
              </a:ext>
            </a:extLst>
          </p:cNvPr>
          <p:cNvSpPr txBox="1"/>
          <p:nvPr/>
        </p:nvSpPr>
        <p:spPr>
          <a:xfrm>
            <a:off x="3206651" y="-29716"/>
            <a:ext cx="5778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I. What do we mean by economic mobility?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00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0ECF-0BD9-4339-921C-25658E5B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II. Empirical patterns of Economic Mobility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F56E1E-554E-4C4C-8624-A5783044C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the facts?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FDA10E-FFF2-4474-989E-274605B48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19067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Mo</a:t>
            </a:r>
            <a:r>
              <a:rPr lang="en-US" dirty="0"/>
              <a:t>bility – Big Picture for Absolute Mobility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46590" y="1649543"/>
            <a:ext cx="8153398" cy="4074142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n-US" dirty="0"/>
              <a:t>Decline in </a:t>
            </a:r>
            <a:r>
              <a:rPr lang="en-US" i="1" dirty="0"/>
              <a:t>absolute</a:t>
            </a:r>
            <a:r>
              <a:rPr lang="en-US" dirty="0"/>
              <a:t> mobility in the United States:</a:t>
            </a:r>
          </a:p>
          <a:p>
            <a:pPr marL="0" indent="0">
              <a:buNone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90% of those born in the early 1940s could expect to earn more than their parents in real terms. For millennials, the fraction is closer to 50%</a:t>
            </a:r>
          </a:p>
          <a:p>
            <a:pPr marL="457200" lvl="1" indent="0">
              <a:buNone/>
            </a:pPr>
            <a:endParaRPr lang="en-US" dirty="0"/>
          </a:p>
          <a:p>
            <a:pPr lvl="1">
              <a:buFontTx/>
              <a:buChar char="-"/>
            </a:pPr>
            <a:r>
              <a:rPr lang="en-US" dirty="0"/>
              <a:t>Below-median earnings have not increased in real terms since the 1970s.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20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7A27188F-796B-4BB1-8021-5C53CAB5C5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299198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D93436-3375-AE4D-9441-E1D77BDB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21</a:t>
            </a:fld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FC1F8-820B-6F4F-8F2A-F6554421B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335" y="274109"/>
            <a:ext cx="8679329" cy="595611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40E987-3E98-FE4A-B25F-544F79AD213D}"/>
              </a:ext>
            </a:extLst>
          </p:cNvPr>
          <p:cNvSpPr/>
          <p:nvPr/>
        </p:nvSpPr>
        <p:spPr>
          <a:xfrm>
            <a:off x="4394389" y="1159895"/>
            <a:ext cx="45542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9 out of 10 </a:t>
            </a:r>
            <a:r>
              <a:rPr lang="en-US" dirty="0"/>
              <a:t>of those born in the early 1940s could expect to earn more than their parents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DCD50CE-FC38-B844-872E-80FAD672C532}"/>
              </a:ext>
            </a:extLst>
          </p:cNvPr>
          <p:cNvCxnSpPr>
            <a:cxnSpLocks/>
          </p:cNvCxnSpPr>
          <p:nvPr/>
        </p:nvCxnSpPr>
        <p:spPr>
          <a:xfrm flipH="1">
            <a:off x="3603812" y="1416424"/>
            <a:ext cx="790578" cy="358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43F60861-AB60-B64E-9677-EB31D36878C2}"/>
              </a:ext>
            </a:extLst>
          </p:cNvPr>
          <p:cNvSpPr/>
          <p:nvPr/>
        </p:nvSpPr>
        <p:spPr>
          <a:xfrm>
            <a:off x="6895071" y="2431477"/>
            <a:ext cx="42606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b="1" dirty="0"/>
              <a:t>1 in 2 </a:t>
            </a:r>
            <a:r>
              <a:rPr lang="en-US" dirty="0"/>
              <a:t>Millennials (born after 1980) earn more than their parents.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7660861-5314-D34B-ABE0-B2EBF5B94F76}"/>
              </a:ext>
            </a:extLst>
          </p:cNvPr>
          <p:cNvCxnSpPr>
            <a:cxnSpLocks/>
          </p:cNvCxnSpPr>
          <p:nvPr/>
        </p:nvCxnSpPr>
        <p:spPr>
          <a:xfrm flipH="1">
            <a:off x="9663953" y="3429000"/>
            <a:ext cx="162218" cy="51547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FF3F11-48F0-4772-B7BF-AB8B02BC53E0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A9AC06-BCDF-47EB-A20F-C2FB48F55F7A}"/>
              </a:ext>
            </a:extLst>
          </p:cNvPr>
          <p:cNvSpPr txBox="1"/>
          <p:nvPr/>
        </p:nvSpPr>
        <p:spPr>
          <a:xfrm>
            <a:off x="5715726" y="5375306"/>
            <a:ext cx="137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</a:rPr>
              <a:t>Year of Birth</a:t>
            </a:r>
          </a:p>
        </p:txBody>
      </p:sp>
    </p:spTree>
    <p:extLst>
      <p:ext uri="{BB962C8B-B14F-4D97-AF65-F5344CB8AC3E}">
        <p14:creationId xmlns:p14="http://schemas.microsoft.com/office/powerpoint/2010/main" val="320598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A79AE-BCF3-7049-8294-C143B389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139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Mobility by Birth Cohort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3830E-F597-2D4C-86DE-3B49DFB39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22</a:t>
            </a:fld>
            <a:endParaRPr lang="en-GB"/>
          </a:p>
        </p:txBody>
      </p:sp>
      <p:pic>
        <p:nvPicPr>
          <p:cNvPr id="6" name="Picture 5" descr="A close up of a white wall&#10;&#10;Description automatically generated">
            <a:extLst>
              <a:ext uri="{FF2B5EF4-FFF2-40B4-BE49-F238E27FC236}">
                <a16:creationId xmlns:a16="http://schemas.microsoft.com/office/drawing/2014/main" id="{D988F2D9-8ECF-534E-BA7D-D1E3DB8C4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85" y="1018146"/>
            <a:ext cx="7705629" cy="5212080"/>
          </a:xfrm>
          <a:prstGeom prst="rect">
            <a:avLst/>
          </a:prstGeom>
        </p:spPr>
      </p:pic>
      <p:pic>
        <p:nvPicPr>
          <p:cNvPr id="8" name="Picture 7" descr="A close up of a map&#10;&#10;Description automatically generated">
            <a:extLst>
              <a:ext uri="{FF2B5EF4-FFF2-40B4-BE49-F238E27FC236}">
                <a16:creationId xmlns:a16="http://schemas.microsoft.com/office/drawing/2014/main" id="{4DD83CE5-09E0-C94F-BFF8-258CCD08B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242" y="1018146"/>
            <a:ext cx="7719513" cy="5212080"/>
          </a:xfrm>
          <a:prstGeom prst="rect">
            <a:avLst/>
          </a:prstGeom>
        </p:spPr>
      </p:pic>
      <p:pic>
        <p:nvPicPr>
          <p:cNvPr id="10" name="Picture 9" descr="A close up of a map&#10;&#10;Description automatically generated">
            <a:extLst>
              <a:ext uri="{FF2B5EF4-FFF2-40B4-BE49-F238E27FC236}">
                <a16:creationId xmlns:a16="http://schemas.microsoft.com/office/drawing/2014/main" id="{CABB7E74-E5E1-134A-AB8A-BA9031B352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6242" y="1018146"/>
            <a:ext cx="7706032" cy="5212080"/>
          </a:xfrm>
          <a:prstGeom prst="rect">
            <a:avLst/>
          </a:prstGeom>
        </p:spPr>
      </p:pic>
      <p:pic>
        <p:nvPicPr>
          <p:cNvPr id="12" name="Picture 11" descr="A close up of a map&#10;&#10;Description automatically generated">
            <a:extLst>
              <a:ext uri="{FF2B5EF4-FFF2-40B4-BE49-F238E27FC236}">
                <a16:creationId xmlns:a16="http://schemas.microsoft.com/office/drawing/2014/main" id="{2F846434-3FD0-784D-A036-063F797C9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9301" y="1018146"/>
            <a:ext cx="7710895" cy="5212080"/>
          </a:xfrm>
          <a:prstGeom prst="rect">
            <a:avLst/>
          </a:prstGeom>
        </p:spPr>
      </p:pic>
      <p:pic>
        <p:nvPicPr>
          <p:cNvPr id="14" name="Picture 13" descr="A close up of a map&#10;&#10;Description automatically generated">
            <a:extLst>
              <a:ext uri="{FF2B5EF4-FFF2-40B4-BE49-F238E27FC236}">
                <a16:creationId xmlns:a16="http://schemas.microsoft.com/office/drawing/2014/main" id="{4BF84D09-74FE-0A46-9C85-F71F373B7B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0892" y="1018146"/>
            <a:ext cx="7799304" cy="5212080"/>
          </a:xfrm>
          <a:prstGeom prst="rect">
            <a:avLst/>
          </a:prstGeom>
        </p:spPr>
      </p:pic>
      <p:sp>
        <p:nvSpPr>
          <p:cNvPr id="3" name="Arrow: Up-Down 2">
            <a:extLst>
              <a:ext uri="{FF2B5EF4-FFF2-40B4-BE49-F238E27FC236}">
                <a16:creationId xmlns:a16="http://schemas.microsoft.com/office/drawing/2014/main" id="{FEB88598-0B71-4099-A72A-F08D2081F1A1}"/>
              </a:ext>
            </a:extLst>
          </p:cNvPr>
          <p:cNvSpPr/>
          <p:nvPr/>
        </p:nvSpPr>
        <p:spPr>
          <a:xfrm>
            <a:off x="3629951" y="1477962"/>
            <a:ext cx="244819" cy="979487"/>
          </a:xfrm>
          <a:prstGeom prst="up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508C07-F49C-4F1F-9311-298662244121}"/>
              </a:ext>
            </a:extLst>
          </p:cNvPr>
          <p:cNvSpPr txBox="1"/>
          <p:nvPr/>
        </p:nvSpPr>
        <p:spPr>
          <a:xfrm>
            <a:off x="3548703" y="110863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94%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C3F344-0E29-4F86-BE9E-F2984187F33F}"/>
              </a:ext>
            </a:extLst>
          </p:cNvPr>
          <p:cNvSpPr txBox="1"/>
          <p:nvPr/>
        </p:nvSpPr>
        <p:spPr>
          <a:xfrm>
            <a:off x="3537403" y="2525950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70%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CA71D2C9-FB24-4E50-B2AC-04F22248419A}"/>
              </a:ext>
            </a:extLst>
          </p:cNvPr>
          <p:cNvSpPr/>
          <p:nvPr/>
        </p:nvSpPr>
        <p:spPr>
          <a:xfrm>
            <a:off x="6358890" y="1497330"/>
            <a:ext cx="251460" cy="1931670"/>
          </a:xfrm>
          <a:prstGeom prst="upDown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D85E97-1ED3-42BD-8FC7-7C62BCFA169D}"/>
              </a:ext>
            </a:extLst>
          </p:cNvPr>
          <p:cNvSpPr txBox="1"/>
          <p:nvPr/>
        </p:nvSpPr>
        <p:spPr>
          <a:xfrm>
            <a:off x="6192713" y="110863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93%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41CF35-CCEB-45C1-B0D5-71D2D6569B31}"/>
              </a:ext>
            </a:extLst>
          </p:cNvPr>
          <p:cNvSpPr txBox="1"/>
          <p:nvPr/>
        </p:nvSpPr>
        <p:spPr>
          <a:xfrm>
            <a:off x="6236865" y="359610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45%</a:t>
            </a:r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6E18DE63-3FFC-4052-8CC7-C049AE3889B4}"/>
              </a:ext>
            </a:extLst>
          </p:cNvPr>
          <p:cNvSpPr/>
          <p:nvPr/>
        </p:nvSpPr>
        <p:spPr>
          <a:xfrm>
            <a:off x="9056360" y="1793457"/>
            <a:ext cx="251460" cy="2298483"/>
          </a:xfrm>
          <a:prstGeom prst="up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D94B228-925F-420A-9B22-E0C6E9809729}"/>
              </a:ext>
            </a:extLst>
          </p:cNvPr>
          <p:cNvSpPr txBox="1"/>
          <p:nvPr/>
        </p:nvSpPr>
        <p:spPr>
          <a:xfrm>
            <a:off x="8954279" y="139609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88%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3FF25C6-E791-41D7-8FD8-FA7957E61684}"/>
              </a:ext>
            </a:extLst>
          </p:cNvPr>
          <p:cNvSpPr txBox="1"/>
          <p:nvPr/>
        </p:nvSpPr>
        <p:spPr>
          <a:xfrm>
            <a:off x="8890183" y="426712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33%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2F49CD-4FA5-4BF9-AE5C-503892B99905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9400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11" grpId="0"/>
      <p:bldP spid="13" grpId="0" animBg="1"/>
      <p:bldP spid="15" grpId="0"/>
      <p:bldP spid="16" grpId="0"/>
      <p:bldP spid="17" grpId="0" animBg="1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A630A-874B-594A-9FC5-B57B21D0D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</a:t>
            </a:r>
            <a:r>
              <a:rPr lang="en-US" dirty="0"/>
              <a:t>erican Dream: Geography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4C881-F122-9445-9EC1-8ADB660D9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23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B18672-E8B7-9446-A9E7-4AF6A0AA6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224" y="1575212"/>
            <a:ext cx="9144000" cy="47672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59C218-E79C-0C45-AD51-72170771CA05}"/>
              </a:ext>
            </a:extLst>
          </p:cNvPr>
          <p:cNvSpPr txBox="1"/>
          <p:nvPr/>
        </p:nvSpPr>
        <p:spPr>
          <a:xfrm>
            <a:off x="6965932" y="6535621"/>
            <a:ext cx="4387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opportunityinsights.org</a:t>
            </a:r>
            <a:r>
              <a:rPr lang="en-US" sz="1200" dirty="0"/>
              <a:t>/paper/the-fading-</a:t>
            </a:r>
            <a:r>
              <a:rPr lang="en-US" sz="1200" dirty="0" err="1"/>
              <a:t>american</a:t>
            </a:r>
            <a:r>
              <a:rPr lang="en-US" sz="1200" dirty="0"/>
              <a:t>-dream/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FAC624B-724E-774B-A5F3-5FF6C6298D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21224" y="1262572"/>
            <a:ext cx="91439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1E2D5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Trends in Absolute Mobility by State: Change from 1940-1980</a:t>
            </a:r>
            <a:endPara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87632D-B28B-4280-ADD1-3FEF51EF2422}"/>
              </a:ext>
            </a:extLst>
          </p:cNvPr>
          <p:cNvSpPr/>
          <p:nvPr/>
        </p:nvSpPr>
        <p:spPr>
          <a:xfrm>
            <a:off x="9360162" y="3300123"/>
            <a:ext cx="19733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Decline in Abs. Mob. from 1940-80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25D0F0-B69D-4054-8B09-E94CEA141165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762872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398D8-BD44-D144-8840-3194E97F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5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Me</a:t>
            </a:r>
            <a:r>
              <a:rPr lang="en-US" dirty="0"/>
              <a:t>asuring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11091-890E-D647-8B72-2D9AEBED7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5941"/>
            <a:ext cx="10515600" cy="4171950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Reminder:  </a:t>
            </a:r>
            <a:r>
              <a:rPr lang="en-US" b="0" i="1" dirty="0">
                <a:solidFill>
                  <a:schemeClr val="tx1"/>
                </a:solidFill>
              </a:rPr>
              <a:t>Relative </a:t>
            </a:r>
            <a:r>
              <a:rPr lang="en-US" b="0" dirty="0">
                <a:solidFill>
                  <a:schemeClr val="tx1"/>
                </a:solidFill>
              </a:rPr>
              <a:t>mobility is the </a:t>
            </a:r>
            <a:r>
              <a:rPr lang="en-US" b="0" u="sng" dirty="0">
                <a:solidFill>
                  <a:schemeClr val="tx1"/>
                </a:solidFill>
              </a:rPr>
              <a:t>change in income rank</a:t>
            </a:r>
            <a:r>
              <a:rPr lang="en-US" b="0" dirty="0">
                <a:solidFill>
                  <a:schemeClr val="tx1"/>
                </a:solidFill>
              </a:rPr>
              <a:t> from one’s parent.</a:t>
            </a:r>
          </a:p>
          <a:p>
            <a:r>
              <a:rPr lang="en-US" dirty="0"/>
              <a:t>Transition Probabilities: </a:t>
            </a:r>
            <a:r>
              <a:rPr lang="en-US" b="0" dirty="0">
                <a:solidFill>
                  <a:schemeClr val="tx1"/>
                </a:solidFill>
              </a:rPr>
              <a:t>Likelihood that an individual ends up in a different income quintile than their parents.</a:t>
            </a: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b="0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Perfect Mobility: </a:t>
            </a:r>
            <a:r>
              <a:rPr lang="en-US" b="0" dirty="0">
                <a:solidFill>
                  <a:schemeClr val="tx1"/>
                </a:solidFill>
              </a:rPr>
              <a:t>For each of the parental income quintiles, 20% of their offspring end up in each income quintile as adults.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D18BB-971D-8442-8BC8-A37C58B6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24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879511-A445-4D60-8BD8-0A627B746B98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3147EC7-BC26-760E-A640-3CA142944C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4685878"/>
              </p:ext>
            </p:extLst>
          </p:nvPr>
        </p:nvGraphicFramePr>
        <p:xfrm>
          <a:off x="992166" y="3542847"/>
          <a:ext cx="10014858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9143">
                  <a:extLst>
                    <a:ext uri="{9D8B030D-6E8A-4147-A177-3AD203B41FA5}">
                      <a16:colId xmlns:a16="http://schemas.microsoft.com/office/drawing/2014/main" val="185355314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891315482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283438616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2470038808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1195810249"/>
                    </a:ext>
                  </a:extLst>
                </a:gridCol>
                <a:gridCol w="1669143">
                  <a:extLst>
                    <a:ext uri="{9D8B030D-6E8A-4147-A177-3AD203B41FA5}">
                      <a16:colId xmlns:a16="http://schemas.microsoft.com/office/drawing/2014/main" val="366811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Quintile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Bottom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(below 20%)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Lower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(20% to 40%)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Middle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(40% to 60%)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Upper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(60%-80%)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Top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(above 80%)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65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Income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Below </a:t>
                      </a:r>
                    </a:p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$30,000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$30,000-$58,000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$58,000-$94,000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$94,000-$153,000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Above $153,000</a:t>
                      </a:r>
                    </a:p>
                  </a:txBody>
                  <a:tcPr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587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6988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ACA7B-A5AD-1144-A195-1D28B1263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</a:t>
            </a:r>
            <a:r>
              <a:rPr lang="en-US" dirty="0"/>
              <a:t>nsition Probabilities in the United States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1497E0B-646D-0B44-A541-9E72FB4C4B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69767" y="1018146"/>
            <a:ext cx="8652465" cy="52120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1F1872-6C8C-894B-8A6D-4BFBBF046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25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76C38C-C913-FE42-8E43-1AD6A9EF966C}"/>
              </a:ext>
            </a:extLst>
          </p:cNvPr>
          <p:cNvSpPr txBox="1"/>
          <p:nvPr/>
        </p:nvSpPr>
        <p:spPr>
          <a:xfrm>
            <a:off x="5152571" y="6499997"/>
            <a:ext cx="6464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https://www.brookings.edu/wp-content/uploads/2016/06/11_generations_isaacs.pdf</a:t>
            </a:r>
            <a:endParaRPr lang="en-US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27DC849-F809-8A4E-A5E3-8CE3C8DB3015}"/>
              </a:ext>
            </a:extLst>
          </p:cNvPr>
          <p:cNvSpPr/>
          <p:nvPr/>
        </p:nvSpPr>
        <p:spPr>
          <a:xfrm>
            <a:off x="1828801" y="1079500"/>
            <a:ext cx="2032000" cy="61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961F0E6-ED98-4E44-814E-B64F75A2A6B8}"/>
              </a:ext>
            </a:extLst>
          </p:cNvPr>
          <p:cNvSpPr/>
          <p:nvPr/>
        </p:nvSpPr>
        <p:spPr>
          <a:xfrm>
            <a:off x="3458212" y="4552581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92FFB3C-E5A6-4A50-B002-9C8672ECCD18}"/>
              </a:ext>
            </a:extLst>
          </p:cNvPr>
          <p:cNvSpPr/>
          <p:nvPr/>
        </p:nvSpPr>
        <p:spPr>
          <a:xfrm>
            <a:off x="3464564" y="1698171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C51D1A-7BAF-4698-B454-D61219038FF9}"/>
              </a:ext>
            </a:extLst>
          </p:cNvPr>
          <p:cNvSpPr/>
          <p:nvPr/>
        </p:nvSpPr>
        <p:spPr>
          <a:xfrm>
            <a:off x="7263134" y="2342061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CE1C993-3500-443D-9539-B086CF5F2F2D}"/>
              </a:ext>
            </a:extLst>
          </p:cNvPr>
          <p:cNvSpPr/>
          <p:nvPr/>
        </p:nvSpPr>
        <p:spPr>
          <a:xfrm>
            <a:off x="7263134" y="4950726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9659A-8527-46FC-9FB4-61F2BD234233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275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" grpId="0" animBg="1"/>
      <p:bldP spid="9" grpId="1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6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Tra</a:t>
            </a:r>
            <a:r>
              <a:rPr lang="en-US" dirty="0"/>
              <a:t>nsitions: International Comparisons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26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284" y="1035446"/>
            <a:ext cx="6322417" cy="52120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DA529A-EF00-479B-AB30-C47677229901}"/>
              </a:ext>
            </a:extLst>
          </p:cNvPr>
          <p:cNvSpPr txBox="1"/>
          <p:nvPr/>
        </p:nvSpPr>
        <p:spPr>
          <a:xfrm>
            <a:off x="3070454" y="6176269"/>
            <a:ext cx="83937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 : https://equitablegrowth.org/research-paper/are-todays-inequalities-limiting-tomorrows-opportunities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D1F60C-8668-4EB8-AA87-9A473D378C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AE4241A-EAB4-A84D-59A8-53C8E159A727}"/>
              </a:ext>
            </a:extLst>
          </p:cNvPr>
          <p:cNvSpPr/>
          <p:nvPr/>
        </p:nvSpPr>
        <p:spPr>
          <a:xfrm>
            <a:off x="8301049" y="3703177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3841D80E-4FB8-4F22-B0D4-0929F4A336EE}"/>
              </a:ext>
            </a:extLst>
          </p:cNvPr>
          <p:cNvSpPr/>
          <p:nvPr/>
        </p:nvSpPr>
        <p:spPr>
          <a:xfrm>
            <a:off x="6894253" y="1730012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732C253-334F-FC5A-03D3-DC3420F9226C}"/>
              </a:ext>
            </a:extLst>
          </p:cNvPr>
          <p:cNvSpPr/>
          <p:nvPr/>
        </p:nvSpPr>
        <p:spPr>
          <a:xfrm>
            <a:off x="8238228" y="1735454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D84A04D-FF62-D77D-FA7F-A2EAD8E2042C}"/>
              </a:ext>
            </a:extLst>
          </p:cNvPr>
          <p:cNvSpPr/>
          <p:nvPr/>
        </p:nvSpPr>
        <p:spPr>
          <a:xfrm>
            <a:off x="5217164" y="3703177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988B53-C94E-52FA-3652-D765876E4936}"/>
              </a:ext>
            </a:extLst>
          </p:cNvPr>
          <p:cNvSpPr/>
          <p:nvPr/>
        </p:nvSpPr>
        <p:spPr>
          <a:xfrm>
            <a:off x="6891223" y="3688553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3B0D827-DCE0-33E4-D268-92B0FEB4DFED}"/>
              </a:ext>
            </a:extLst>
          </p:cNvPr>
          <p:cNvSpPr/>
          <p:nvPr/>
        </p:nvSpPr>
        <p:spPr>
          <a:xfrm>
            <a:off x="5170026" y="1747828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BBA48D-BC49-5C09-F23B-7C53F69E3234}"/>
              </a:ext>
            </a:extLst>
          </p:cNvPr>
          <p:cNvSpPr/>
          <p:nvPr/>
        </p:nvSpPr>
        <p:spPr>
          <a:xfrm>
            <a:off x="4973838" y="3100382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CF4086A-BCEB-CE27-F0EE-B84E340BA51B}"/>
              </a:ext>
            </a:extLst>
          </p:cNvPr>
          <p:cNvSpPr/>
          <p:nvPr/>
        </p:nvSpPr>
        <p:spPr>
          <a:xfrm>
            <a:off x="6680135" y="310119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B0EC3D4-72FC-CED7-F1D6-4B19EDF9C70B}"/>
              </a:ext>
            </a:extLst>
          </p:cNvPr>
          <p:cNvSpPr/>
          <p:nvPr/>
        </p:nvSpPr>
        <p:spPr>
          <a:xfrm>
            <a:off x="4889085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872E094-262C-0530-B36E-603297565581}"/>
              </a:ext>
            </a:extLst>
          </p:cNvPr>
          <p:cNvSpPr/>
          <p:nvPr/>
        </p:nvSpPr>
        <p:spPr>
          <a:xfrm>
            <a:off x="8301049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130B775-D004-8359-965A-D6179F686271}"/>
              </a:ext>
            </a:extLst>
          </p:cNvPr>
          <p:cNvSpPr/>
          <p:nvPr/>
        </p:nvSpPr>
        <p:spPr>
          <a:xfrm>
            <a:off x="8328910" y="309342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71C9BF4-A9C1-B865-1C49-D0843118F95C}"/>
              </a:ext>
            </a:extLst>
          </p:cNvPr>
          <p:cNvSpPr/>
          <p:nvPr/>
        </p:nvSpPr>
        <p:spPr>
          <a:xfrm>
            <a:off x="6666022" y="4984368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5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8" grpId="0" animBg="1"/>
      <p:bldP spid="8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74177-EE5D-3A46-8FF5-7FF138F1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Am</a:t>
            </a:r>
            <a:r>
              <a:rPr lang="en-US" dirty="0"/>
              <a:t>erican Dream: Geography Matters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4BBF8-ECED-1843-9D50-93A7509B1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27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F840FB-E16D-C748-B803-F57DDE3C3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7789" y="1018146"/>
            <a:ext cx="6940508" cy="52120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735F335-9FF9-364E-A2FB-7FD368EFD26F}"/>
              </a:ext>
            </a:extLst>
          </p:cNvPr>
          <p:cNvSpPr/>
          <p:nvPr/>
        </p:nvSpPr>
        <p:spPr>
          <a:xfrm>
            <a:off x="5538281" y="6334780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hlinkClick r:id="rId3"/>
              </a:rPr>
              <a:t>https://www.brookings.edu/blog/social-mobility-memos/2018/01/11/raj-chetty-in-14-charts-big-findings-on-opportunity-and-mobility-we-should-know/</a:t>
            </a:r>
            <a:endParaRPr lang="en-US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EFD902-467D-4224-B789-FE8F27354651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34957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47" y="-2126"/>
            <a:ext cx="10338373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 Su</a:t>
            </a:r>
            <a:r>
              <a:rPr lang="en-US" dirty="0"/>
              <a:t>mmary of Empirical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608" y="1791479"/>
            <a:ext cx="10876457" cy="4002829"/>
          </a:xfrm>
        </p:spPr>
        <p:txBody>
          <a:bodyPr anchor="ctr" anchorCtr="0">
            <a:normAutofit lnSpcReduction="10000"/>
          </a:bodyPr>
          <a:lstStyle/>
          <a:p>
            <a:r>
              <a:rPr lang="en-US" b="0" dirty="0">
                <a:solidFill>
                  <a:srgbClr val="2B414D"/>
                </a:solidFill>
              </a:rPr>
              <a:t>Absolute economic mobility in the United States has been in decline since the 1940s</a:t>
            </a:r>
          </a:p>
          <a:p>
            <a:pPr lvl="1"/>
            <a:r>
              <a:rPr lang="en-US" dirty="0"/>
              <a:t>Half of people born in the mid-1980s have not outperformed their parents in terms of income</a:t>
            </a:r>
            <a:endParaRPr lang="en-US" b="0" dirty="0">
              <a:solidFill>
                <a:srgbClr val="2B414D"/>
              </a:solidFill>
            </a:endParaRPr>
          </a:p>
          <a:p>
            <a:r>
              <a:rPr lang="en-US" b="0" dirty="0">
                <a:solidFill>
                  <a:srgbClr val="2B414D"/>
                </a:solidFill>
              </a:rPr>
              <a:t>Relative mobility is lower in the United States than many developed countries</a:t>
            </a:r>
            <a:endParaRPr lang="en-US" b="0" i="1" dirty="0">
              <a:solidFill>
                <a:srgbClr val="2B414D"/>
              </a:solidFill>
            </a:endParaRPr>
          </a:p>
          <a:p>
            <a:pPr lvl="1"/>
            <a:r>
              <a:rPr lang="en-US" dirty="0"/>
              <a:t>Income is especially “sticky” at the bottom and the top of the income distribution</a:t>
            </a:r>
          </a:p>
          <a:p>
            <a:r>
              <a:rPr lang="en-US" b="0" dirty="0">
                <a:solidFill>
                  <a:srgbClr val="2B414D"/>
                </a:solidFill>
              </a:rPr>
              <a:t>Geography matters – there is tremendous variation in mobility within the United States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28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C2F7DC3-745F-41F0-B883-7C52444A5A72}"/>
              </a:ext>
            </a:extLst>
          </p:cNvPr>
          <p:cNvSpPr txBox="1"/>
          <p:nvPr/>
        </p:nvSpPr>
        <p:spPr>
          <a:xfrm>
            <a:off x="3206651" y="-29716"/>
            <a:ext cx="5585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II. Empirical Patterns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5972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B8F5-F295-432B-B781-4CE60B59B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79724"/>
          </a:xfrm>
        </p:spPr>
        <p:txBody>
          <a:bodyPr>
            <a:normAutofit/>
          </a:bodyPr>
          <a:lstStyle/>
          <a:p>
            <a:r>
              <a:rPr lang="en-US" sz="5400" dirty="0"/>
              <a:t>III. What is the desirable level of economic mobility?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7F842-E3DE-4886-95DB-B08792060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Economically what is optimal? What do people think is optimal? </a:t>
            </a:r>
            <a:br>
              <a:rPr lang="en-US" dirty="0"/>
            </a:br>
            <a:r>
              <a:rPr lang="en-US" dirty="0"/>
              <a:t>Mobility and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B447B-CFAA-4EFC-A561-EC77F852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4155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447" y="-2126"/>
            <a:ext cx="10338373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Abs</a:t>
            </a:r>
            <a:r>
              <a:rPr lang="en-US" dirty="0"/>
              <a:t>olute or Relative Mobility?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9608" y="1791479"/>
            <a:ext cx="10876457" cy="4002829"/>
          </a:xfrm>
        </p:spPr>
        <p:txBody>
          <a:bodyPr anchor="ctr" anchorCtr="0">
            <a:normAutofit/>
          </a:bodyPr>
          <a:lstStyle/>
          <a:p>
            <a:pPr>
              <a:buFontTx/>
              <a:buChar char="-"/>
            </a:pPr>
            <a:r>
              <a:rPr lang="en-US" b="0" dirty="0">
                <a:solidFill>
                  <a:srgbClr val="2B414D"/>
                </a:solidFill>
              </a:rPr>
              <a:t>Upward </a:t>
            </a:r>
            <a:r>
              <a:rPr lang="en-US" b="0" i="1" dirty="0">
                <a:solidFill>
                  <a:srgbClr val="2B414D"/>
                </a:solidFill>
              </a:rPr>
              <a:t>absolute</a:t>
            </a:r>
            <a:r>
              <a:rPr lang="en-US" b="0" dirty="0">
                <a:solidFill>
                  <a:srgbClr val="2B414D"/>
                </a:solidFill>
              </a:rPr>
              <a:t> mobility of the whole population is unambiguously desirable (it’s hard to defend </a:t>
            </a:r>
            <a:r>
              <a:rPr lang="en-US" b="0" i="1" dirty="0">
                <a:solidFill>
                  <a:srgbClr val="2B414D"/>
                </a:solidFill>
              </a:rPr>
              <a:t>not</a:t>
            </a:r>
            <a:r>
              <a:rPr lang="en-US" b="0" dirty="0">
                <a:solidFill>
                  <a:srgbClr val="2B414D"/>
                </a:solidFill>
              </a:rPr>
              <a:t> wanting everyone to be better off!)</a:t>
            </a:r>
          </a:p>
          <a:p>
            <a:pPr marL="457200" lvl="1" indent="0">
              <a:buNone/>
            </a:pPr>
            <a:r>
              <a:rPr lang="en-US" dirty="0"/>
              <a:t>The fact that half the population is treading water should worry us.</a:t>
            </a:r>
          </a:p>
          <a:p>
            <a:pPr lvl="1">
              <a:buFontTx/>
              <a:buChar char="-"/>
            </a:pPr>
            <a:endParaRPr lang="en-US" b="0" dirty="0">
              <a:solidFill>
                <a:srgbClr val="2B414D"/>
              </a:solidFill>
            </a:endParaRPr>
          </a:p>
          <a:p>
            <a:pPr>
              <a:buFontTx/>
              <a:buChar char="-"/>
            </a:pPr>
            <a:r>
              <a:rPr lang="en-US" b="0" dirty="0">
                <a:solidFill>
                  <a:srgbClr val="2B414D"/>
                </a:solidFill>
              </a:rPr>
              <a:t>But, </a:t>
            </a:r>
            <a:r>
              <a:rPr lang="en-US" b="0" i="1" dirty="0">
                <a:solidFill>
                  <a:srgbClr val="2B414D"/>
                </a:solidFill>
              </a:rPr>
              <a:t>relative</a:t>
            </a:r>
            <a:r>
              <a:rPr lang="en-US" b="0" dirty="0">
                <a:solidFill>
                  <a:srgbClr val="2B414D"/>
                </a:solidFill>
              </a:rPr>
              <a:t> mobility is a </a:t>
            </a:r>
            <a:r>
              <a:rPr lang="en-US" b="0" i="1" dirty="0">
                <a:solidFill>
                  <a:srgbClr val="2B414D"/>
                </a:solidFill>
              </a:rPr>
              <a:t>zero-sum game</a:t>
            </a:r>
            <a:r>
              <a:rPr lang="en-US" b="0" dirty="0">
                <a:solidFill>
                  <a:srgbClr val="2B414D"/>
                </a:solidFill>
              </a:rPr>
              <a:t>: for some people to rank higher than their parents did, others have to rank </a:t>
            </a:r>
            <a:r>
              <a:rPr lang="en-US" b="0" i="1" dirty="0">
                <a:solidFill>
                  <a:srgbClr val="2B414D"/>
                </a:solidFill>
              </a:rPr>
              <a:t>lower.</a:t>
            </a:r>
            <a:r>
              <a:rPr lang="en-US" b="0" dirty="0">
                <a:solidFill>
                  <a:srgbClr val="2B414D"/>
                </a:solidFill>
              </a:rPr>
              <a:t> 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994391-A037-42D0-906C-187BB2976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US" smtClean="0"/>
              <a:pPr/>
              <a:t>30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82F4B6-A172-4E44-9BB2-C7E8C87349DA}"/>
              </a:ext>
            </a:extLst>
          </p:cNvPr>
          <p:cNvCxnSpPr>
            <a:cxnSpLocks/>
          </p:cNvCxnSpPr>
          <p:nvPr/>
        </p:nvCxnSpPr>
        <p:spPr>
          <a:xfrm>
            <a:off x="3310764" y="6412788"/>
            <a:ext cx="8153398" cy="0"/>
          </a:xfrm>
          <a:prstGeom prst="line">
            <a:avLst/>
          </a:prstGeom>
          <a:ln>
            <a:solidFill>
              <a:srgbClr val="0C4C8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CA1D9CC-5125-43BA-94A2-2FA01738C5DD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9116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B542E-F8EE-AC4C-A05D-640C50230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788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 Th</a:t>
            </a:r>
            <a:r>
              <a:rPr lang="en-US" dirty="0"/>
              <a:t>e “Right” Level of Relative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E7A44-2894-FF47-9CD6-340704553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0920" y="1503573"/>
            <a:ext cx="5181600" cy="1634457"/>
          </a:xfrm>
        </p:spPr>
        <p:txBody>
          <a:bodyPr/>
          <a:lstStyle/>
          <a:p>
            <a:r>
              <a:rPr lang="en-US" dirty="0"/>
              <a:t>Efficiency</a:t>
            </a:r>
          </a:p>
          <a:p>
            <a:pPr lvl="1"/>
            <a:r>
              <a:rPr lang="en-US" dirty="0"/>
              <a:t>Want to provide incentives in order to get economic growth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8C8A89-C3CD-0740-86F2-BD15DE691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9482" y="1444538"/>
            <a:ext cx="5181600" cy="1634457"/>
          </a:xfrm>
        </p:spPr>
        <p:txBody>
          <a:bodyPr/>
          <a:lstStyle/>
          <a:p>
            <a:r>
              <a:rPr lang="en-US" dirty="0"/>
              <a:t>Equity</a:t>
            </a:r>
          </a:p>
          <a:p>
            <a:pPr lvl="1"/>
            <a:r>
              <a:rPr lang="en-US" dirty="0"/>
              <a:t>Want a system that is “fair”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EAB475-F403-C840-9EDE-BF60FCA41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31</a:t>
            </a:fld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63797C-5283-4B36-B955-5F9C6BC62E06}"/>
              </a:ext>
            </a:extLst>
          </p:cNvPr>
          <p:cNvSpPr/>
          <p:nvPr/>
        </p:nvSpPr>
        <p:spPr>
          <a:xfrm>
            <a:off x="817879" y="3197970"/>
            <a:ext cx="10285549" cy="2582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2B414D"/>
                </a:solidFill>
              </a:rPr>
              <a:t>What is the </a:t>
            </a:r>
            <a:r>
              <a:rPr lang="en-US" sz="2800" b="1" i="1" dirty="0">
                <a:solidFill>
                  <a:srgbClr val="2B414D"/>
                </a:solidFill>
              </a:rPr>
              <a:t>optimal</a:t>
            </a:r>
            <a:r>
              <a:rPr lang="en-US" sz="2800" b="1" dirty="0">
                <a:solidFill>
                  <a:srgbClr val="2B414D"/>
                </a:solidFill>
              </a:rPr>
              <a:t> level of relative mobility?</a:t>
            </a: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2400" dirty="0">
                <a:solidFill>
                  <a:srgbClr val="2B414D"/>
                </a:solidFill>
              </a:rPr>
              <a:t>This is a hard question, one which we may not be able to answer or agree on.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2400" dirty="0">
              <a:solidFill>
                <a:srgbClr val="2B414D"/>
              </a:solidFill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b="1" dirty="0">
                <a:solidFill>
                  <a:srgbClr val="2B414D"/>
                </a:solidFill>
              </a:rPr>
              <a:t>Is current relative mobility too low (or too high)?</a:t>
            </a:r>
          </a:p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2400" dirty="0">
                <a:solidFill>
                  <a:srgbClr val="2B414D"/>
                </a:solidFill>
              </a:rPr>
              <a:t>The answer would suggest the best incremental steps to take towards a better outcome, and policy changes are best done in incremental steps in any case.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340A9B-2F2D-4D1B-81C7-2796A411A63B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253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66EB-D999-7C4E-8B0A-C07B4B95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Sur</a:t>
            </a:r>
            <a:r>
              <a:rPr lang="en-US" sz="3600" dirty="0"/>
              <a:t>vey Says on Upward Mobility from the BOTTOM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4F0F2-A1AA-AE4A-9288-58F597A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34678" y="6396301"/>
            <a:ext cx="7407965" cy="365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https://www.brookings.edu/blog/social-mobility-memos/2016/01/12/how-much-social-mobility-do-people-really-want/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846185-0ECD-6744-AFEB-589202A26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0600" y="839586"/>
            <a:ext cx="8170799" cy="54240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F34727-7A9E-4966-B46F-63239B464EEA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58471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66EB-D999-7C4E-8B0A-C07B4B95D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32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Sur</a:t>
            </a:r>
            <a:r>
              <a:rPr lang="en-US" sz="3600" dirty="0"/>
              <a:t>vey Says on Downward Mobility from the TOP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F4F0F2-A1AA-AE4A-9288-58F597A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34678" y="6396301"/>
            <a:ext cx="7407965" cy="365125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https://www.brookings.edu/blog/social-mobility-memos/2016/01/12/how-much-social-mobility-do-people-really-want/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42B919-806E-7E47-873E-B08032661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370" y="872836"/>
            <a:ext cx="8183260" cy="5392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D44ACE-45B7-454E-9278-11AE1C726F61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415420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68DEC-2759-CB46-AC63-D5CE3433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Pre</a:t>
            </a:r>
            <a:r>
              <a:rPr lang="en-US" dirty="0"/>
              <a:t>ferences hit Awkward Truth: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F32FD9-B3F3-AB4A-AAFA-CC5D78F9A8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Again: relative mobility is a zero-sum game</a:t>
            </a:r>
          </a:p>
          <a:p>
            <a:pPr lvl="1"/>
            <a:r>
              <a:rPr lang="en-US" dirty="0"/>
              <a:t>There are only so many spots in the top quintile (only 20% of population can be there)</a:t>
            </a:r>
          </a:p>
          <a:p>
            <a:pPr lvl="2"/>
            <a:r>
              <a:rPr lang="en-US" dirty="0"/>
              <a:t>Preferences want: </a:t>
            </a:r>
          </a:p>
          <a:p>
            <a:pPr lvl="3"/>
            <a:r>
              <a:rPr lang="en-US" dirty="0"/>
              <a:t>43% of them for kids born into the top</a:t>
            </a:r>
          </a:p>
          <a:p>
            <a:pPr lvl="3"/>
            <a:r>
              <a:rPr lang="en-US" dirty="0"/>
              <a:t>16% for those born into the bottom</a:t>
            </a:r>
          </a:p>
          <a:p>
            <a:pPr lvl="3"/>
            <a:r>
              <a:rPr lang="en-US" dirty="0"/>
              <a:t>Leaves about 14% for each of the other 3 quintiles</a:t>
            </a:r>
          </a:p>
          <a:p>
            <a:pPr lvl="2"/>
            <a:r>
              <a:rPr lang="en-US" dirty="0"/>
              <a:t>Preferences are inconsistent</a:t>
            </a:r>
          </a:p>
          <a:p>
            <a:pPr lvl="3"/>
            <a:r>
              <a:rPr lang="en-US" dirty="0"/>
              <a:t>Greater upward mobility for the bottom than the middle?</a:t>
            </a:r>
          </a:p>
          <a:p>
            <a:r>
              <a:rPr lang="en-US" dirty="0"/>
              <a:t>Results are intuitive:</a:t>
            </a:r>
          </a:p>
          <a:p>
            <a:pPr lvl="1"/>
            <a:r>
              <a:rPr lang="en-US" dirty="0"/>
              <a:t>Stickiness at the top</a:t>
            </a:r>
          </a:p>
          <a:p>
            <a:pPr lvl="1"/>
            <a:r>
              <a:rPr lang="en-US" dirty="0"/>
              <a:t>Mobility from the bottom</a:t>
            </a:r>
          </a:p>
          <a:p>
            <a:r>
              <a:rPr lang="en-US" dirty="0"/>
              <a:t>…but inconsistent:</a:t>
            </a:r>
          </a:p>
          <a:p>
            <a:pPr lvl="1"/>
            <a:r>
              <a:rPr lang="en-US" dirty="0"/>
              <a:t>What about the middle?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85C12-206F-9245-8701-E91E22A50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34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9CBAF2-F299-4BBA-8093-3081FBE94926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7834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029F3-D00B-354F-9187-980A25FB0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99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The</a:t>
            </a:r>
            <a:r>
              <a:rPr lang="en-US" dirty="0"/>
              <a:t> “American Dream” Shapes Perceptions</a:t>
            </a:r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5AA266EC-B3C1-9643-A95E-14DF999419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4045" y="1171855"/>
            <a:ext cx="11249835" cy="521208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6D2549-6469-2C47-9144-985EE373C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35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9812FA-91C2-514D-B552-2604D75F1ED7}"/>
              </a:ext>
            </a:extLst>
          </p:cNvPr>
          <p:cNvSpPr/>
          <p:nvPr/>
        </p:nvSpPr>
        <p:spPr>
          <a:xfrm>
            <a:off x="707079" y="1227138"/>
            <a:ext cx="1758329" cy="618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C87280-7380-974C-A7FB-BF86168CFA8D}"/>
              </a:ext>
            </a:extLst>
          </p:cNvPr>
          <p:cNvSpPr txBox="1"/>
          <p:nvPr/>
        </p:nvSpPr>
        <p:spPr>
          <a:xfrm>
            <a:off x="5666874" y="6456851"/>
            <a:ext cx="607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https://www.brookings.edu/wp-content/uploads/2016/06/02_economic_mobility_sawhill.pdf</a:t>
            </a:r>
            <a:endParaRPr 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747EF8-F4D2-4139-9EE7-D7162A7904BC}"/>
              </a:ext>
            </a:extLst>
          </p:cNvPr>
          <p:cNvSpPr txBox="1"/>
          <p:nvPr/>
        </p:nvSpPr>
        <p:spPr>
          <a:xfrm>
            <a:off x="2561154" y="3084"/>
            <a:ext cx="7069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III. What is the Desirable Level of Economic Mobility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11204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EB8F5-F295-432B-B781-4CE60B59B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IV. Exploring channels/barriers to upward mobility and policy options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57F842-E3DE-4886-95DB-B087920608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Focus on Education and Career Opportunities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2B447B-CFAA-4EFC-A561-EC77F8526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540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E93D-2BF7-1140-AD92-783DF5016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6858E9-69BA-BB4C-BDE3-1BC21C52E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Key Question: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What are the factors that might prevent someone born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in a low-income household from doing as well as their </a:t>
            </a:r>
          </a:p>
          <a:p>
            <a:pPr marL="0" indent="0">
              <a:buNone/>
            </a:pPr>
            <a:r>
              <a:rPr lang="en-US" b="0" dirty="0">
                <a:solidFill>
                  <a:srgbClr val="2B414D"/>
                </a:solidFill>
              </a:rPr>
              <a:t>	richer counterpart?</a:t>
            </a:r>
          </a:p>
          <a:p>
            <a:r>
              <a:rPr lang="en-US" dirty="0"/>
              <a:t>Answers:</a:t>
            </a:r>
          </a:p>
          <a:p>
            <a:pPr lvl="1"/>
            <a:r>
              <a:rPr lang="en-US" dirty="0"/>
              <a:t>Birth Lottery</a:t>
            </a:r>
          </a:p>
          <a:p>
            <a:pPr lvl="1"/>
            <a:r>
              <a:rPr lang="en-US" dirty="0"/>
              <a:t>Structural barriers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11A96-55CB-AE41-B29C-5390ADF8C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37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CAF90C-B8FC-4060-9033-ABF954328CC1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878807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62DDF-2872-4D47-9A32-16ABFF0C4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 – Birth Lottery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3106F-253A-0842-8957-408B5457AB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Early advantages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i="1" dirty="0"/>
              <a:t>Innate (genetic) advantages: </a:t>
            </a:r>
          </a:p>
          <a:p>
            <a:pPr lvl="2"/>
            <a:r>
              <a:rPr lang="en-US" dirty="0"/>
              <a:t>Inherited ability, medical conditions,  psychological traits</a:t>
            </a:r>
          </a:p>
          <a:p>
            <a:pPr marL="914400" lvl="2" indent="0">
              <a:buNone/>
            </a:pPr>
            <a:endParaRPr lang="en-US" dirty="0"/>
          </a:p>
          <a:p>
            <a:pPr lvl="1"/>
            <a:r>
              <a:rPr lang="en-US" i="1" dirty="0"/>
              <a:t>Environmental factors:</a:t>
            </a:r>
          </a:p>
          <a:p>
            <a:pPr lvl="2"/>
            <a:r>
              <a:rPr lang="en-US" b="1" dirty="0"/>
              <a:t>In utero</a:t>
            </a:r>
            <a:r>
              <a:rPr lang="en-US" dirty="0"/>
              <a:t>: pre-natal care, mother’s nutrition, exposure to abuse or stress.</a:t>
            </a:r>
          </a:p>
          <a:p>
            <a:pPr lvl="2"/>
            <a:r>
              <a:rPr lang="en-US" b="1" dirty="0"/>
              <a:t>Home environment </a:t>
            </a:r>
            <a:r>
              <a:rPr lang="en-US" dirty="0"/>
              <a:t>which promotes healthy development, transmission of family values </a:t>
            </a:r>
          </a:p>
          <a:p>
            <a:pPr lvl="2"/>
            <a:r>
              <a:rPr lang="en-US" dirty="0"/>
              <a:t>Availability of </a:t>
            </a:r>
            <a:r>
              <a:rPr lang="en-US" b="1" dirty="0"/>
              <a:t>role models</a:t>
            </a:r>
            <a:r>
              <a:rPr lang="en-US" dirty="0"/>
              <a:t>, mentors, neighborhood effects.</a:t>
            </a:r>
          </a:p>
          <a:p>
            <a:pPr lvl="2"/>
            <a:r>
              <a:rPr lang="en-US" dirty="0"/>
              <a:t>Availability of </a:t>
            </a:r>
            <a:r>
              <a:rPr lang="en-US" b="1" dirty="0"/>
              <a:t>good educators</a:t>
            </a:r>
            <a:r>
              <a:rPr lang="en-US" dirty="0"/>
              <a:t>, facilities, peers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E85AF8-5F6A-704E-892F-CDCDA78A5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38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5AAE21-F3B3-4C1A-B47A-703168F13ECB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312233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FD8CD322-C4C0-4531-B2C0-64A0DC18A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Bar</a:t>
            </a:r>
            <a:r>
              <a:rPr lang="en-US" dirty="0"/>
              <a:t>riers to Upward Mobility – Structural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13B82-0981-CD44-ACDB-F47CCA5B2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8587" y="1486338"/>
            <a:ext cx="10515600" cy="4602964"/>
          </a:xfrm>
        </p:spPr>
        <p:txBody>
          <a:bodyPr>
            <a:normAutofit/>
          </a:bodyPr>
          <a:lstStyle/>
          <a:p>
            <a:r>
              <a:rPr lang="en-US" dirty="0"/>
              <a:t>Selective access to quality higher education</a:t>
            </a:r>
          </a:p>
          <a:p>
            <a:pPr lvl="1"/>
            <a:r>
              <a:rPr lang="en-US" dirty="0"/>
              <a:t>Preferential admission for legacy and donor families.</a:t>
            </a:r>
          </a:p>
          <a:p>
            <a:pPr lvl="1"/>
            <a:r>
              <a:rPr lang="en-US" dirty="0"/>
              <a:t>Expectation of extra-curricular activities, AP classes, etc.</a:t>
            </a:r>
          </a:p>
          <a:p>
            <a:r>
              <a:rPr lang="en-US" dirty="0"/>
              <a:t>Effective access to family planning (sex ed, contraceptives, abortion)</a:t>
            </a:r>
          </a:p>
          <a:p>
            <a:pPr lvl="1"/>
            <a:r>
              <a:rPr lang="en-US" dirty="0"/>
              <a:t>Teen births reduce outcomes for both mother and child.</a:t>
            </a:r>
          </a:p>
          <a:p>
            <a:r>
              <a:rPr lang="en-US" dirty="0"/>
              <a:t>Access to lucrative employment </a:t>
            </a:r>
          </a:p>
          <a:p>
            <a:pPr lvl="1"/>
            <a:r>
              <a:rPr lang="en-US" dirty="0"/>
              <a:t>Reliance on personal connections, homophily, racism, sexism...</a:t>
            </a:r>
          </a:p>
          <a:p>
            <a:r>
              <a:rPr lang="en-US" dirty="0"/>
              <a:t>Access to entrepreneurship and invention </a:t>
            </a:r>
          </a:p>
          <a:p>
            <a:pPr lvl="1"/>
            <a:r>
              <a:rPr lang="en-US" dirty="0"/>
              <a:t>initial capital and insurance against negative shocks, social networks.</a:t>
            </a:r>
          </a:p>
          <a:p>
            <a:r>
              <a:rPr lang="en-US" dirty="0"/>
              <a:t>Direct transmission of income-earning assets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54934-3C3C-A846-B8CC-8C1680AB2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39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C6D0E9-C838-43FB-B2EF-D88B3056256B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03223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E7BB93CA-0D4A-47B3-8ECF-066058BEC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20" y="0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Edu</a:t>
            </a:r>
            <a:r>
              <a:rPr lang="en-US" dirty="0"/>
              <a:t>cation: an </a:t>
            </a:r>
            <a:r>
              <a:rPr lang="en-US" dirty="0">
                <a:solidFill>
                  <a:srgbClr val="00B050"/>
                </a:solidFill>
              </a:rPr>
              <a:t>Avenue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Barrier</a:t>
            </a:r>
            <a:r>
              <a:rPr lang="en-US" dirty="0"/>
              <a:t> to Mobility</a:t>
            </a:r>
          </a:p>
        </p:txBody>
      </p:sp>
      <p:pic>
        <p:nvPicPr>
          <p:cNvPr id="7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C7171106-4A06-C540-AEA3-E6065FDD88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75537"/>
            <a:ext cx="12067355" cy="4288787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73E48D-E590-4644-8348-159B0128D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72751" y="6230226"/>
            <a:ext cx="2743200" cy="365125"/>
          </a:xfrm>
        </p:spPr>
        <p:txBody>
          <a:bodyPr/>
          <a:lstStyle/>
          <a:p>
            <a:fld id="{D9F085D5-EC86-4F6A-B501-C1359CB39116}" type="slidenum">
              <a:rPr lang="en-GB" smtClean="0"/>
              <a:t>40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9C83E2-1C5D-734A-B48C-73A907C51073}"/>
              </a:ext>
            </a:extLst>
          </p:cNvPr>
          <p:cNvSpPr txBox="1"/>
          <p:nvPr/>
        </p:nvSpPr>
        <p:spPr>
          <a:xfrm>
            <a:off x="5593976" y="6428045"/>
            <a:ext cx="60776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https://www.brookings.edu/wp-content/uploads/2016/06/02_economic_mobility_sawhill.pdf</a:t>
            </a:r>
            <a:endParaRPr lang="en-US" sz="1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68EAEAB-97AC-448B-BBB0-A8A5507855B7}"/>
              </a:ext>
            </a:extLst>
          </p:cNvPr>
          <p:cNvSpPr/>
          <p:nvPr/>
        </p:nvSpPr>
        <p:spPr>
          <a:xfrm>
            <a:off x="7870192" y="1900820"/>
            <a:ext cx="491490" cy="127671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445CED7-A9FE-4326-B55D-FD8FD99FF0FE}"/>
              </a:ext>
            </a:extLst>
          </p:cNvPr>
          <p:cNvSpPr/>
          <p:nvPr/>
        </p:nvSpPr>
        <p:spPr>
          <a:xfrm>
            <a:off x="4859024" y="1943916"/>
            <a:ext cx="491490" cy="491490"/>
          </a:xfrm>
          <a:prstGeom prst="ellipse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543479A-8903-4C52-9629-473FE4BD246E}"/>
              </a:ext>
            </a:extLst>
          </p:cNvPr>
          <p:cNvSpPr/>
          <p:nvPr/>
        </p:nvSpPr>
        <p:spPr>
          <a:xfrm>
            <a:off x="1291590" y="1748790"/>
            <a:ext cx="788670" cy="38061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F9814C0-7126-42C6-9649-704C549C80B9}"/>
              </a:ext>
            </a:extLst>
          </p:cNvPr>
          <p:cNvSpPr/>
          <p:nvPr/>
        </p:nvSpPr>
        <p:spPr>
          <a:xfrm>
            <a:off x="7721602" y="1748790"/>
            <a:ext cx="788670" cy="3806190"/>
          </a:xfrm>
          <a:prstGeom prst="rect">
            <a:avLst/>
          </a:prstGeom>
          <a:noFill/>
          <a:ln w="57150">
            <a:solidFill>
              <a:srgbClr val="E2E0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F294116-ED08-4884-B9DE-55AE9E02ADF5}"/>
              </a:ext>
            </a:extLst>
          </p:cNvPr>
          <p:cNvSpPr/>
          <p:nvPr/>
        </p:nvSpPr>
        <p:spPr>
          <a:xfrm>
            <a:off x="1440180" y="4237536"/>
            <a:ext cx="491490" cy="49149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9568C5F-5648-4A42-8B07-79079FE4C054}"/>
              </a:ext>
            </a:extLst>
          </p:cNvPr>
          <p:cNvSpPr/>
          <p:nvPr/>
        </p:nvSpPr>
        <p:spPr>
          <a:xfrm>
            <a:off x="7870192" y="4713087"/>
            <a:ext cx="491490" cy="491490"/>
          </a:xfrm>
          <a:prstGeom prst="ellipse">
            <a:avLst/>
          </a:prstGeom>
          <a:noFill/>
          <a:ln w="38100">
            <a:solidFill>
              <a:srgbClr val="E2E0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7D14F86-2F7A-48C7-A27E-C0B9DB19648B}"/>
              </a:ext>
            </a:extLst>
          </p:cNvPr>
          <p:cNvSpPr/>
          <p:nvPr/>
        </p:nvSpPr>
        <p:spPr>
          <a:xfrm>
            <a:off x="1417320" y="1650897"/>
            <a:ext cx="491490" cy="74141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37946E2-7AD9-4B91-9260-A9BA18E3FC91}"/>
              </a:ext>
            </a:extLst>
          </p:cNvPr>
          <p:cNvSpPr/>
          <p:nvPr/>
        </p:nvSpPr>
        <p:spPr>
          <a:xfrm>
            <a:off x="7889248" y="1982832"/>
            <a:ext cx="429262" cy="400050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BD43AE-942D-45A1-BEA5-5F86B2A0DEDC}"/>
              </a:ext>
            </a:extLst>
          </p:cNvPr>
          <p:cNvSpPr/>
          <p:nvPr/>
        </p:nvSpPr>
        <p:spPr>
          <a:xfrm>
            <a:off x="4710434" y="1748790"/>
            <a:ext cx="788670" cy="38061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1364A6-165C-40F4-93A2-8BE2A54FBFE9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6885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9" grpId="0" animBg="1"/>
      <p:bldP spid="17" grpId="0" animBg="1"/>
      <p:bldP spid="17" grpId="1" animBg="1"/>
      <p:bldP spid="18" grpId="0" animBg="1"/>
      <p:bldP spid="18" grpId="1" animBg="1"/>
      <p:bldP spid="18" grpId="2" animBg="1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8A90-B10F-1B40-A5F1-28755EAE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080" y="0"/>
            <a:ext cx="10515600" cy="1325563"/>
          </a:xfrm>
        </p:spPr>
        <p:txBody>
          <a:bodyPr>
            <a:normAutofit/>
          </a:bodyPr>
          <a:lstStyle/>
          <a:p>
            <a:r>
              <a:rPr lang="en-US" sz="3800" dirty="0">
                <a:solidFill>
                  <a:schemeClr val="bg1"/>
                </a:solidFill>
              </a:rPr>
              <a:t>Coll</a:t>
            </a:r>
            <a:r>
              <a:rPr lang="en-US" sz="3800" dirty="0"/>
              <a:t>ege Attendance Rates – by Parent’s Income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3493F0-9319-7F45-9A2C-1D952E07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41</a:t>
            </a:fld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5F69794-15F7-FC4E-BAB9-18A051F963E3}"/>
              </a:ext>
            </a:extLst>
          </p:cNvPr>
          <p:cNvGrpSpPr/>
          <p:nvPr/>
        </p:nvGrpSpPr>
        <p:grpSpPr>
          <a:xfrm>
            <a:off x="1680447" y="1147476"/>
            <a:ext cx="8501521" cy="5212080"/>
            <a:chOff x="1680447" y="648431"/>
            <a:chExt cx="8804820" cy="587344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F99BAC72-ED0D-A046-90F1-DAB2645F2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4896" y="4117962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389">
              <a:extLst>
                <a:ext uri="{FF2B5EF4-FFF2-40B4-BE49-F238E27FC236}">
                  <a16:creationId xmlns:a16="http://schemas.microsoft.com/office/drawing/2014/main" id="{3618003A-1447-A74E-98E5-F0DA412FF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0512" y="6244878"/>
              <a:ext cx="21031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Parent Income Rank</a:t>
              </a:r>
              <a:endParaRPr lang="en-US" dirty="0"/>
            </a:p>
          </p:txBody>
        </p:sp>
        <p:sp>
          <p:nvSpPr>
            <p:cNvPr id="8" name="Line 8">
              <a:extLst>
                <a:ext uri="{FF2B5EF4-FFF2-40B4-BE49-F238E27FC236}">
                  <a16:creationId xmlns:a16="http://schemas.microsoft.com/office/drawing/2014/main" id="{7AE2F4DB-A9B6-964B-B570-8D7B064A5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537845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9">
              <a:extLst>
                <a:ext uri="{FF2B5EF4-FFF2-40B4-BE49-F238E27FC236}">
                  <a16:creationId xmlns:a16="http://schemas.microsoft.com/office/drawing/2014/main" id="{7CDC7C31-65C3-D341-AB51-754667E8DA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001" y="4285681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10">
              <a:extLst>
                <a:ext uri="{FF2B5EF4-FFF2-40B4-BE49-F238E27FC236}">
                  <a16:creationId xmlns:a16="http://schemas.microsoft.com/office/drawing/2014/main" id="{A7E75BEA-9E0A-6940-90B7-3374F805A9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3199824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11">
              <a:extLst>
                <a:ext uri="{FF2B5EF4-FFF2-40B4-BE49-F238E27FC236}">
                  <a16:creationId xmlns:a16="http://schemas.microsoft.com/office/drawing/2014/main" id="{39D64445-7BBE-7840-A1E7-670EA38F67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2107049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2">
              <a:extLst>
                <a:ext uri="{FF2B5EF4-FFF2-40B4-BE49-F238E27FC236}">
                  <a16:creationId xmlns:a16="http://schemas.microsoft.com/office/drawing/2014/main" id="{3AFAB172-AC1B-704A-A14C-2AD0F30CE6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1014275"/>
              <a:ext cx="8002588" cy="0"/>
            </a:xfrm>
            <a:prstGeom prst="line">
              <a:avLst/>
            </a:prstGeom>
            <a:noFill/>
            <a:ln w="22225">
              <a:solidFill>
                <a:srgbClr val="EAF2F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916E154-919C-9446-A0B9-8AFB3F14F7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783" y="544588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50257CB-E196-F44E-A9E2-72369D870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8358" y="534906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34E9189-833A-7945-A69F-42DB8B5A9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933" y="525742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E54F29D-A50B-9147-8649-343F990EA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3158" y="5186529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6A7B257-A85C-9D46-8556-3D1E3A707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8733" y="510699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2A62338-96A2-1B47-9676-6B3A23028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2721" y="504128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EA48F6C-3C81-C149-97FB-2866F8E686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8296" y="498076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D1C27E32-1A2A-5E41-8F1E-EFD370AA65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3871" y="493754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9AE7932-D7E1-5745-9FC8-BF2E728F2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9446" y="4866651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C7552DC9-B870-3044-A4F0-282E7C5EE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671" y="4806133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B5EAD55-5CA3-B344-9DF3-EB9C5847A5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4246" y="475771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8EBF3FE-8B7A-B34D-AC02-5277E6D0C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8233" y="468509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D198D69-BBC9-4B40-A176-0D137D87D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3808" y="4617663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622BF17-21EC-C64B-818E-998A4438F0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9383" y="455714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94D385E-420F-7942-9402-174A72B84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4958" y="447933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57E038D-BD43-8646-9B5E-8FE3BA218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183" y="4418819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7C53A31-FC43-DC4A-A2E5-DEA44482E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9758" y="4341012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2927387-5BA3-C54C-890A-F8411D3CE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3746" y="428568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DB975079-4219-1A43-87E0-CF23EBBA3C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9321" y="419577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DB80FB9-1406-E640-A7CE-79DA49626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0471" y="4045341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A57947F1-EB06-0748-B56F-B63C369110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39696" y="3948512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74E086F-5AB1-8D40-B155-C702F49DC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5271" y="3868974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9BD723CA-2B9B-094E-A306-7AE4F4BF7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9259" y="378425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C5DEF5B-5467-5541-A319-D23399956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4834" y="3713359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DAC4D625-DE43-8945-BCFE-6096A93ADE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60409" y="362171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F85E594-B1B5-7248-B853-CD20009713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5984" y="3543909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3B045E7-D4FE-3842-A4C2-1D03A6475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65209" y="345918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53E2EE6D-4569-BA4D-8A3A-62C00B8878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0784" y="3381377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A22FC96-D5F2-994F-A354-8AC8308FA6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4771" y="3289735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3FF692D-C0A6-B446-88E7-84DE09BF7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0346" y="319290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38DC7D6-4BB7-2447-AB60-AD893DA486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85921" y="3115098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E802012-9CEB-A241-B99F-5AAC77A10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1496" y="3025188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8C26AA60-187E-B64B-B84E-027011F2B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90721" y="293354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6AFDB73-837F-1948-A8AE-EC3536EFED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6296" y="2843635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8103A328-7FFE-9146-B3CD-46548BA2DE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0284" y="274680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2384C790-F469-5B49-AC13-94164DFF45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5859" y="2656896"/>
              <a:ext cx="100013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3C8C65EE-CB5B-FB4B-BE04-C0069AA86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1434" y="2553150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F0553DC-9F96-284E-8B80-9A44D0834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7009" y="2451134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A5D6D51-2F5B-2D42-9FAF-F04446CA1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234" y="235430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AB2E668B-8699-7247-828E-6D97D2650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71809" y="2276500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240F01F9-A134-A64B-B248-FAC804FC7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25796" y="2191774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386CD985-6CC2-3148-BBE6-264A01888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81371" y="211223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D3F03B6-2F7A-3D40-828B-3E50F9DB2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36946" y="201022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7AE481E2-79E0-424E-9C32-6188EDA597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92521" y="1908207"/>
              <a:ext cx="98425" cy="107203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B0BE0484-3536-6D4B-A7FC-0F605A0900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41746" y="181137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B5F2FC1C-9DF1-B44C-92E8-DC9E84794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97321" y="1707633"/>
              <a:ext cx="98425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E613B51F-C749-5F43-84C0-E5B4BDE1F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1309" y="1617721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D201B0F-8BFC-2346-A980-86D7E87C67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06884" y="1532997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BCCE3C4B-23E8-BD40-9B49-8C5CE9785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62459" y="1460376"/>
              <a:ext cx="100013" cy="108932"/>
            </a:xfrm>
            <a:prstGeom prst="ellipse">
              <a:avLst/>
            </a:prstGeom>
            <a:solidFill>
              <a:srgbClr val="1A476F"/>
            </a:solidFill>
            <a:ln w="22225">
              <a:solidFill>
                <a:srgbClr val="1A476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8398F2E2-9410-714D-B1D6-6CC023813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582" y="1635012"/>
              <a:ext cx="7558088" cy="3985514"/>
            </a:xfrm>
            <a:custGeom>
              <a:avLst/>
              <a:gdLst>
                <a:gd name="T0" fmla="*/ 0 w 1364"/>
                <a:gd name="T1" fmla="*/ 660 h 660"/>
                <a:gd name="T2" fmla="*/ 682 w 1364"/>
                <a:gd name="T3" fmla="*/ 330 h 660"/>
                <a:gd name="T4" fmla="*/ 1364 w 1364"/>
                <a:gd name="T5" fmla="*/ 0 h 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4" h="660">
                  <a:moveTo>
                    <a:pt x="0" y="660"/>
                  </a:moveTo>
                  <a:lnTo>
                    <a:pt x="682" y="330"/>
                  </a:lnTo>
                  <a:lnTo>
                    <a:pt x="1364" y="0"/>
                  </a:lnTo>
                </a:path>
              </a:pathLst>
            </a:custGeom>
            <a:noFill/>
            <a:ln w="22225">
              <a:solidFill>
                <a:srgbClr val="1A476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166">
              <a:extLst>
                <a:ext uri="{FF2B5EF4-FFF2-40B4-BE49-F238E27FC236}">
                  <a16:creationId xmlns:a16="http://schemas.microsoft.com/office/drawing/2014/main" id="{4794686C-022D-6E49-A895-9D3DFFA341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31332" y="856929"/>
              <a:ext cx="0" cy="4920942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64" name="Line 167">
              <a:extLst>
                <a:ext uri="{FF2B5EF4-FFF2-40B4-BE49-F238E27FC236}">
                  <a16:creationId xmlns:a16="http://schemas.microsoft.com/office/drawing/2014/main" id="{769C8BF2-528E-8A40-AF96-51568F34C4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537845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3AB4018-B9BA-0D4C-BE1B-F5BB0AB1CC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5177710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20%</a:t>
              </a:r>
              <a:endParaRPr lang="en-US" dirty="0"/>
            </a:p>
          </p:txBody>
        </p:sp>
        <p:sp>
          <p:nvSpPr>
            <p:cNvPr id="66" name="Line 169">
              <a:extLst>
                <a:ext uri="{FF2B5EF4-FFF2-40B4-BE49-F238E27FC236}">
                  <a16:creationId xmlns:a16="http://schemas.microsoft.com/office/drawing/2014/main" id="{ECE1982E-2E0A-0F4E-99D8-66B1DE8E78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4285681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B138013-32CD-6742-8C8E-31BB0484D4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4084936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40%</a:t>
              </a:r>
              <a:endParaRPr lang="en-US" dirty="0"/>
            </a:p>
          </p:txBody>
        </p:sp>
        <p:sp>
          <p:nvSpPr>
            <p:cNvPr id="68" name="Line 171">
              <a:extLst>
                <a:ext uri="{FF2B5EF4-FFF2-40B4-BE49-F238E27FC236}">
                  <a16:creationId xmlns:a16="http://schemas.microsoft.com/office/drawing/2014/main" id="{DD83621E-FEF3-4C4B-8130-4AE138B503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3199824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E659783E-3569-5B4D-A127-A0D3301F2E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2997348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60%</a:t>
              </a:r>
              <a:endParaRPr lang="en-US" dirty="0"/>
            </a:p>
          </p:txBody>
        </p:sp>
        <p:sp>
          <p:nvSpPr>
            <p:cNvPr id="70" name="Line 173">
              <a:extLst>
                <a:ext uri="{FF2B5EF4-FFF2-40B4-BE49-F238E27FC236}">
                  <a16:creationId xmlns:a16="http://schemas.microsoft.com/office/drawing/2014/main" id="{0D7F1DD3-5629-9245-B6FC-D49C814624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2107049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A12C019B-67F2-3244-B631-8C3F27D566A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957612" y="1904574"/>
              <a:ext cx="4616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80%</a:t>
              </a:r>
              <a:endParaRPr lang="en-US" dirty="0"/>
            </a:p>
          </p:txBody>
        </p:sp>
        <p:sp>
          <p:nvSpPr>
            <p:cNvPr id="72" name="Line 175">
              <a:extLst>
                <a:ext uri="{FF2B5EF4-FFF2-40B4-BE49-F238E27FC236}">
                  <a16:creationId xmlns:a16="http://schemas.microsoft.com/office/drawing/2014/main" id="{B4B4B18F-66D5-554A-A31C-E589C9608B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337671" y="1014275"/>
              <a:ext cx="93663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F4F7CD5C-5559-6A47-8E77-43DA5E861CC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93493" y="804884"/>
              <a:ext cx="58990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100%</a:t>
              </a:r>
              <a:endParaRPr lang="en-US" dirty="0"/>
            </a:p>
          </p:txBody>
        </p:sp>
        <p:sp>
          <p:nvSpPr>
            <p:cNvPr id="74" name="Line 178">
              <a:extLst>
                <a:ext uri="{FF2B5EF4-FFF2-40B4-BE49-F238E27FC236}">
                  <a16:creationId xmlns:a16="http://schemas.microsoft.com/office/drawing/2014/main" id="{D2DF8B3D-2E59-9D46-B1FD-EF28754A14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1332" y="5777871"/>
              <a:ext cx="8002588" cy="0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179">
              <a:extLst>
                <a:ext uri="{FF2B5EF4-FFF2-40B4-BE49-F238E27FC236}">
                  <a16:creationId xmlns:a16="http://schemas.microsoft.com/office/drawing/2014/main" id="{C76F5DD0-BC69-A247-BDB6-A38F1688E2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5795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D865E7E5-3F63-DF4D-9C92-EE01F0A3B0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3882" y="5928302"/>
              <a:ext cx="12824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0</a:t>
              </a:r>
              <a:endParaRPr lang="en-US"/>
            </a:p>
          </p:txBody>
        </p:sp>
        <p:sp>
          <p:nvSpPr>
            <p:cNvPr id="77" name="Line 181">
              <a:extLst>
                <a:ext uri="{FF2B5EF4-FFF2-40B4-BE49-F238E27FC236}">
                  <a16:creationId xmlns:a16="http://schemas.microsoft.com/office/drawing/2014/main" id="{2A60DBD8-BE44-A047-B1B3-EBE668F49C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5670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FA0ED01-C849-DA41-AB69-EFE715B52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8670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20</a:t>
              </a:r>
              <a:endParaRPr lang="en-US"/>
            </a:p>
          </p:txBody>
        </p:sp>
        <p:sp>
          <p:nvSpPr>
            <p:cNvPr id="79" name="Line 183">
              <a:extLst>
                <a:ext uri="{FF2B5EF4-FFF2-40B4-BE49-F238E27FC236}">
                  <a16:creationId xmlns:a16="http://schemas.microsoft.com/office/drawing/2014/main" id="{36B199A6-32A0-A84D-96E3-8C18EAAC0E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61895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5F9122D-7A23-D143-9FF5-E0FFD337B1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34895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40</a:t>
              </a:r>
              <a:endParaRPr lang="en-US"/>
            </a:p>
          </p:txBody>
        </p:sp>
        <p:sp>
          <p:nvSpPr>
            <p:cNvPr id="81" name="Line 185">
              <a:extLst>
                <a:ext uri="{FF2B5EF4-FFF2-40B4-BE49-F238E27FC236}">
                  <a16:creationId xmlns:a16="http://schemas.microsoft.com/office/drawing/2014/main" id="{085A2CA2-A60E-8649-B0D7-43E519645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3358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1F3B924C-ADA8-2444-8423-1FEEAACCE2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74770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60</a:t>
              </a:r>
              <a:endParaRPr lang="en-US"/>
            </a:p>
          </p:txBody>
        </p:sp>
        <p:sp>
          <p:nvSpPr>
            <p:cNvPr id="83" name="Line 187">
              <a:extLst>
                <a:ext uri="{FF2B5EF4-FFF2-40B4-BE49-F238E27FC236}">
                  <a16:creationId xmlns:a16="http://schemas.microsoft.com/office/drawing/2014/main" id="{ECC1C5F5-524B-EF47-8AB7-F36857105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43233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3ACB546F-5D15-DB49-B32E-3F7675BB4E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16233" y="5928302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80</a:t>
              </a:r>
              <a:endParaRPr lang="en-US"/>
            </a:p>
          </p:txBody>
        </p:sp>
        <p:sp>
          <p:nvSpPr>
            <p:cNvPr id="85" name="Line 189">
              <a:extLst>
                <a:ext uri="{FF2B5EF4-FFF2-40B4-BE49-F238E27FC236}">
                  <a16:creationId xmlns:a16="http://schemas.microsoft.com/office/drawing/2014/main" id="{6A81748C-AF72-2D49-8DE5-4A3F7B7D15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89458" y="5777871"/>
              <a:ext cx="0" cy="102016"/>
            </a:xfrm>
            <a:prstGeom prst="line">
              <a:avLst/>
            </a:prstGeom>
            <a:noFill/>
            <a:ln w="1111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174AC52-5DAE-C547-9889-81134C871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00546" y="5928302"/>
              <a:ext cx="3847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>
                  <a:solidFill>
                    <a:srgbClr val="000000"/>
                  </a:solidFill>
                </a:rPr>
                <a:t>100</a:t>
              </a:r>
              <a:endParaRPr lang="en-US"/>
            </a:p>
          </p:txBody>
        </p:sp>
        <p:sp>
          <p:nvSpPr>
            <p:cNvPr id="87" name="Rectangle 104">
              <a:extLst>
                <a:ext uri="{FF2B5EF4-FFF2-40B4-BE49-F238E27FC236}">
                  <a16:creationId xmlns:a16="http://schemas.microsoft.com/office/drawing/2014/main" id="{54D2E3A6-893E-5240-A8DB-D0FC072D9D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3641" y="3779063"/>
              <a:ext cx="20839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84-87 Slope = 0.745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8" name="Rectangle 105">
              <a:extLst>
                <a:ext uri="{FF2B5EF4-FFF2-40B4-BE49-F238E27FC236}">
                  <a16:creationId xmlns:a16="http://schemas.microsoft.com/office/drawing/2014/main" id="{FC928852-CA66-A14C-B8FD-C0304EBCC2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0077" y="4028050"/>
              <a:ext cx="73096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(0.008)</a:t>
              </a: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9" name="Rectangle 375">
              <a:extLst>
                <a:ext uri="{FF2B5EF4-FFF2-40B4-BE49-F238E27FC236}">
                  <a16:creationId xmlns:a16="http://schemas.microsoft.com/office/drawing/2014/main" id="{67D776CA-1FCD-C441-B0B8-05DF3908829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587840" y="3049220"/>
              <a:ext cx="24622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dirty="0">
                  <a:solidFill>
                    <a:srgbClr val="000000"/>
                  </a:solidFill>
                </a:rPr>
                <a:t>Percent in College at 19</a:t>
              </a:r>
              <a:endParaRPr lang="en-US" dirty="0"/>
            </a:p>
          </p:txBody>
        </p:sp>
      </p:grpSp>
      <p:sp>
        <p:nvSpPr>
          <p:cNvPr id="91" name="TextBox 90">
            <a:extLst>
              <a:ext uri="{FF2B5EF4-FFF2-40B4-BE49-F238E27FC236}">
                <a16:creationId xmlns:a16="http://schemas.microsoft.com/office/drawing/2014/main" id="{3FA1FAE0-2A55-D049-969D-61BC9A426971}"/>
              </a:ext>
            </a:extLst>
          </p:cNvPr>
          <p:cNvSpPr txBox="1"/>
          <p:nvPr/>
        </p:nvSpPr>
        <p:spPr>
          <a:xfrm>
            <a:off x="7012774" y="6496977"/>
            <a:ext cx="46583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2"/>
              </a:rPr>
              <a:t>https://opportunityinsights.org/paper/recentintergenerationalmobility/</a:t>
            </a:r>
            <a:endParaRPr lang="en-US" sz="1200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BC788D7D-ACF3-4A93-8E1B-D99796902345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836937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772D39-0045-F642-9CBF-2FA51AF6D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42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7C7953-1DF2-C04D-82DC-1DF28237E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6964" y="1084157"/>
            <a:ext cx="4376367" cy="523419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55F9D1-EDCD-3D4A-8F35-DA925E04E908}"/>
              </a:ext>
            </a:extLst>
          </p:cNvPr>
          <p:cNvSpPr txBox="1"/>
          <p:nvPr/>
        </p:nvSpPr>
        <p:spPr>
          <a:xfrm flipH="1">
            <a:off x="8911905" y="6475832"/>
            <a:ext cx="31040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B414D"/>
                </a:solidFill>
              </a:rPr>
              <a:t>Graph from Sarada and Tocoian (2018)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3F32E8-28A6-B349-AB42-BDA289BAC666}"/>
              </a:ext>
            </a:extLst>
          </p:cNvPr>
          <p:cNvSpPr/>
          <p:nvPr/>
        </p:nvSpPr>
        <p:spPr>
          <a:xfrm rot="20505120">
            <a:off x="7211995" y="2926858"/>
            <a:ext cx="2363268" cy="538638"/>
          </a:xfrm>
          <a:prstGeom prst="ellipse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B0F3A1B-CBE6-A243-85EE-D23FB3E28F92}"/>
              </a:ext>
            </a:extLst>
          </p:cNvPr>
          <p:cNvSpPr txBox="1"/>
          <p:nvPr/>
        </p:nvSpPr>
        <p:spPr>
          <a:xfrm>
            <a:off x="412763" y="1765366"/>
            <a:ext cx="575435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C4C88"/>
                </a:solidFill>
              </a:rPr>
              <a:t>Ownership of a business is a big indicator of wealth accumulation</a:t>
            </a:r>
          </a:p>
          <a:p>
            <a:endParaRPr lang="en-US" sz="2800" b="1" dirty="0">
              <a:solidFill>
                <a:srgbClr val="0C4C88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0C4C88"/>
                </a:solidFill>
              </a:rPr>
              <a:t>Children from a wealthy family are more likely to incorporate a business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solidFill>
                <a:srgbClr val="0C4C88"/>
              </a:solidFill>
            </a:endParaRPr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0CC09784-AE58-4148-9016-CCB2D4560932}"/>
              </a:ext>
            </a:extLst>
          </p:cNvPr>
          <p:cNvSpPr/>
          <p:nvPr/>
        </p:nvSpPr>
        <p:spPr>
          <a:xfrm>
            <a:off x="7343850" y="3530432"/>
            <a:ext cx="120580" cy="538648"/>
          </a:xfrm>
          <a:prstGeom prst="upDownArrow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DF481458-0EC3-4135-ACD8-B57362F7C466}"/>
              </a:ext>
            </a:extLst>
          </p:cNvPr>
          <p:cNvSpPr/>
          <p:nvPr/>
        </p:nvSpPr>
        <p:spPr>
          <a:xfrm>
            <a:off x="10792110" y="2409720"/>
            <a:ext cx="120580" cy="341644"/>
          </a:xfrm>
          <a:prstGeom prst="upDownArrow">
            <a:avLst/>
          </a:prstGeom>
          <a:solidFill>
            <a:srgbClr val="0C4C8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itle 4">
            <a:extLst>
              <a:ext uri="{FF2B5EF4-FFF2-40B4-BE49-F238E27FC236}">
                <a16:creationId xmlns:a16="http://schemas.microsoft.com/office/drawing/2014/main" id="{39B5AD4D-0EE2-4886-BC13-3AA67EBCE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5217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 Car</a:t>
            </a:r>
            <a:r>
              <a:rPr lang="en-US" sz="3200" dirty="0"/>
              <a:t>eer Opportunities	– an </a:t>
            </a:r>
            <a:r>
              <a:rPr lang="en-US" sz="3200" dirty="0">
                <a:solidFill>
                  <a:srgbClr val="00B050"/>
                </a:solidFill>
              </a:rPr>
              <a:t>Avenue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FF0000"/>
                </a:solidFill>
              </a:rPr>
              <a:t>Barrier</a:t>
            </a:r>
            <a:r>
              <a:rPr lang="en-US" sz="3200" dirty="0"/>
              <a:t> to Mobility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B1FFF4-D21D-4509-898B-FD280A52BEC7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028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5" grpId="1" animBg="1"/>
      <p:bldP spid="16" grpId="0" animBg="1"/>
      <p:bldP spid="16" grpId="1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36689-B14B-D247-A44B-2EA5ACB2F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Po</a:t>
            </a:r>
            <a:r>
              <a:rPr lang="en-US" dirty="0"/>
              <a:t>licy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812D89-BBDC-EC44-9DC1-80A41E2DDC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Investments in education</a:t>
            </a:r>
          </a:p>
          <a:p>
            <a:pPr lvl="1"/>
            <a:r>
              <a:rPr lang="en-US" dirty="0"/>
              <a:t>Make preparedness for college more universally available.</a:t>
            </a:r>
          </a:p>
          <a:p>
            <a:r>
              <a:rPr lang="en-US" dirty="0"/>
              <a:t>Entrepreneurship</a:t>
            </a:r>
          </a:p>
          <a:p>
            <a:pPr lvl="1"/>
            <a:r>
              <a:rPr lang="en-US" dirty="0"/>
              <a:t>Introduce children to it at an early age and seek to reduce barriers to starting a business.</a:t>
            </a:r>
          </a:p>
          <a:p>
            <a:r>
              <a:rPr lang="en-US" dirty="0"/>
              <a:t>Housing vouchers, public housing, zoning laws</a:t>
            </a:r>
          </a:p>
          <a:p>
            <a:pPr lvl="1"/>
            <a:r>
              <a:rPr lang="en-US" dirty="0"/>
              <a:t>Help underprivileged children grow up in neighborhoods conducive to mobility.</a:t>
            </a:r>
          </a:p>
          <a:p>
            <a:r>
              <a:rPr lang="en-US" dirty="0"/>
              <a:t>Implement policies to reduce inequality.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FB65C1-0405-3747-9CCA-06FE12115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43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9491E5-D196-4DC3-B8EA-C5773C80DED2}"/>
              </a:ext>
            </a:extLst>
          </p:cNvPr>
          <p:cNvSpPr txBox="1"/>
          <p:nvPr/>
        </p:nvSpPr>
        <p:spPr>
          <a:xfrm>
            <a:off x="1373415" y="2196"/>
            <a:ext cx="92709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C4C88"/>
                </a:solidFill>
                <a:ea typeface="+mj-ea"/>
                <a:cs typeface="+mj-cs"/>
              </a:rPr>
              <a:t>IV. Exploring Channels/Barriers to Upward Mobility and Policy Options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065339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6681E-1822-1742-8FD6-EA094AD49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Su</a:t>
            </a:r>
            <a:r>
              <a:rPr lang="en-US" dirty="0"/>
              <a:t>mmary: Economic Mobility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27B667-75BB-3D43-B3B5-F7965FC9D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0730"/>
            <a:ext cx="10515600" cy="4659496"/>
          </a:xfrm>
        </p:spPr>
        <p:txBody>
          <a:bodyPr>
            <a:normAutofit fontScale="85000" lnSpcReduction="2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en-US" dirty="0"/>
              <a:t>I. What do we mean by economic mobility? </a:t>
            </a:r>
          </a:p>
          <a:p>
            <a:pPr lvl="1"/>
            <a:r>
              <a:rPr lang="en-US" dirty="0"/>
              <a:t>Absolute vs Relative Mobility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II. Empirical patterns of economic mobility</a:t>
            </a:r>
          </a:p>
          <a:p>
            <a:pPr lvl="1"/>
            <a:r>
              <a:rPr lang="en-US" dirty="0"/>
              <a:t>Absolute mobility is in decline</a:t>
            </a:r>
          </a:p>
          <a:p>
            <a:pPr lvl="1"/>
            <a:r>
              <a:rPr lang="en-US" dirty="0"/>
              <a:t>Relative mobility is much lower in the U.S. than elsewhere.</a:t>
            </a:r>
          </a:p>
          <a:p>
            <a:pPr lvl="2"/>
            <a:r>
              <a:rPr lang="en-US" dirty="0"/>
              <a:t>Brings into question the notion of the  “American dream”.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III. What is the desirable level of economic mobility?</a:t>
            </a:r>
          </a:p>
          <a:p>
            <a:pPr lvl="1"/>
            <a:r>
              <a:rPr lang="en-US" dirty="0"/>
              <a:t>Absolute: concern that 50% of kids are treading water or falling behind.</a:t>
            </a:r>
          </a:p>
          <a:p>
            <a:pPr lvl="1"/>
            <a:r>
              <a:rPr lang="en-US" dirty="0"/>
              <a:t>Relative: not as much as people seem to think there is.</a:t>
            </a:r>
          </a:p>
          <a:p>
            <a:pPr marL="0" indent="0">
              <a:spcAft>
                <a:spcPts val="1000"/>
              </a:spcAft>
              <a:buNone/>
            </a:pPr>
            <a:r>
              <a:rPr lang="en-US" dirty="0"/>
              <a:t>IV. Exploring channels/barriers to upward mobility and policy options</a:t>
            </a:r>
          </a:p>
          <a:p>
            <a:pPr lvl="1"/>
            <a:r>
              <a:rPr lang="en-US" dirty="0"/>
              <a:t>Often what is an avenue to mobility at the individual level may be a barrier at the societal level due to structural factors (i.e., Education and Career Opportunities)</a:t>
            </a:r>
          </a:p>
          <a:p>
            <a:pPr lvl="1"/>
            <a:r>
              <a:rPr lang="en-US" dirty="0"/>
              <a:t>There are plenty of levers to pull to increase mobility.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AC4F7-CBF4-5B46-A1B9-802E68921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1934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7453-3A54-A06F-C313-D904CE163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Nex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Week:  Trust </a:t>
            </a:r>
            <a:r>
              <a:rPr lang="en-US" dirty="0"/>
              <a:t>Funds Are Running Out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21996-88CF-D69A-216A-068571680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45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219832-291C-BCE2-F435-0D727F0AC55F}"/>
              </a:ext>
            </a:extLst>
          </p:cNvPr>
          <p:cNvSpPr txBox="1"/>
          <p:nvPr/>
        </p:nvSpPr>
        <p:spPr>
          <a:xfrm>
            <a:off x="3219719" y="6456851"/>
            <a:ext cx="85059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https://</a:t>
            </a:r>
            <a:r>
              <a:rPr lang="en-US" sz="1200" dirty="0" err="1"/>
              <a:t>www.pgpf.org</a:t>
            </a:r>
            <a:r>
              <a:rPr lang="en-US" sz="1200" dirty="0"/>
              <a:t>/article/social-security-faces-serious-financial-shortfalls-and-other-takeaways-from-the-trustees-report/</a:t>
            </a:r>
          </a:p>
        </p:txBody>
      </p:sp>
      <p:pic>
        <p:nvPicPr>
          <p:cNvPr id="11" name="Content Placeholder 10" descr="A graph of a loss of a disability insurance&#10;&#10;Description automatically generated with medium confidence">
            <a:extLst>
              <a:ext uri="{FF2B5EF4-FFF2-40B4-BE49-F238E27FC236}">
                <a16:creationId xmlns:a16="http://schemas.microsoft.com/office/drawing/2014/main" id="{00FEC60D-93AA-2478-B902-977F5D34F2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0265" y="1223493"/>
            <a:ext cx="9295200" cy="5006733"/>
          </a:xfrm>
        </p:spPr>
      </p:pic>
    </p:spTree>
    <p:extLst>
      <p:ext uri="{BB962C8B-B14F-4D97-AF65-F5344CB8AC3E}">
        <p14:creationId xmlns:p14="http://schemas.microsoft.com/office/powerpoint/2010/main" val="42429385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4E189-2B23-2F41-BBEB-10A29FA49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355" y="0"/>
            <a:ext cx="10515600" cy="1325563"/>
          </a:xfrm>
        </p:spPr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Tha</a:t>
            </a:r>
            <a:r>
              <a:rPr lang="en-US" dirty="0"/>
              <a:t>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9064E-051C-1042-85AE-F335B853A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781"/>
            <a:ext cx="10515600" cy="562494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r>
              <a:rPr lang="en-US" sz="6500" dirty="0"/>
              <a:t>Any Questions?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www.NEEDEcon.org</a:t>
            </a:r>
            <a:endParaRPr lang="en-US" dirty="0"/>
          </a:p>
          <a:p>
            <a:pPr marL="0" indent="0" algn="ctr">
              <a:buNone/>
            </a:pPr>
            <a:r>
              <a:rPr lang="en-US" dirty="0"/>
              <a:t>Joseph Carolan, Ph.D.</a:t>
            </a:r>
          </a:p>
          <a:p>
            <a:pPr marL="0" indent="0" algn="ctr">
              <a:buNone/>
            </a:pPr>
            <a:r>
              <a:rPr lang="en-US" dirty="0">
                <a:hlinkClick r:id="rId3"/>
              </a:rPr>
              <a:t>carolan@oakland.edu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Contact NEED: </a:t>
            </a:r>
            <a:r>
              <a:rPr lang="en-US" dirty="0">
                <a:hlinkClick r:id="rId4"/>
              </a:rPr>
              <a:t>info@NEEDEcon.org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Submit a testimonial:  </a:t>
            </a:r>
            <a:r>
              <a:rPr lang="en-US" u="sng" dirty="0">
                <a:hlinkClick r:id="rId5"/>
              </a:rPr>
              <a:t>www.NEEDEcon.org/testimonials.php</a:t>
            </a:r>
            <a:endParaRPr lang="en-US" u="sng" dirty="0"/>
          </a:p>
          <a:p>
            <a:pPr marL="0" indent="0" algn="ctr">
              <a:buNone/>
            </a:pPr>
            <a:endParaRPr lang="en-US" u="sng" dirty="0"/>
          </a:p>
          <a:p>
            <a:pPr marL="0" indent="0" algn="ctr">
              <a:buNone/>
            </a:pPr>
            <a:r>
              <a:rPr lang="en-US" dirty="0"/>
              <a:t>Become a Friend of NEED:  </a:t>
            </a:r>
            <a:r>
              <a:rPr lang="en-US" dirty="0" err="1"/>
              <a:t>www.NEEDEcon.org</a:t>
            </a:r>
            <a:r>
              <a:rPr lang="en-US" dirty="0"/>
              <a:t>/friend.php</a:t>
            </a:r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F218B-F99A-4145-A67C-DBBA7AD4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085D5-EC86-4F6A-B501-C1359CB39116}" type="slidenum">
              <a:rPr lang="en-GB" smtClean="0"/>
              <a:t>46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28601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62349</TotalTime>
  <Words>2530</Words>
  <Application>Microsoft Office PowerPoint</Application>
  <PresentationFormat>Widescreen</PresentationFormat>
  <Paragraphs>409</Paragraphs>
  <Slides>46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Courier New</vt:lpstr>
      <vt:lpstr>Custom Design</vt:lpstr>
      <vt:lpstr>PowerPoint Presentation</vt:lpstr>
      <vt:lpstr> Course Schedule</vt:lpstr>
      <vt:lpstr>Submitting Questions</vt:lpstr>
      <vt:lpstr>Economic mobility</vt:lpstr>
      <vt:lpstr>PowerPoint Presentation</vt:lpstr>
      <vt:lpstr>PowerPoint Presentation</vt:lpstr>
      <vt:lpstr>Let’s do an exercise</vt:lpstr>
      <vt:lpstr>PowerPoint Presentation</vt:lpstr>
      <vt:lpstr>Poll results</vt:lpstr>
      <vt:lpstr>Economic mobility</vt:lpstr>
      <vt:lpstr>       Big picture – why does it matter?</vt:lpstr>
      <vt:lpstr>Credits and Disclaimer</vt:lpstr>
      <vt:lpstr>Outline</vt:lpstr>
      <vt:lpstr>I. What do we mean by economic mobility? </vt:lpstr>
      <vt:lpstr>Economic Mobility – Defined</vt:lpstr>
      <vt:lpstr>Absolute and Relative Mobility </vt:lpstr>
      <vt:lpstr>More on Absolute vs Relative Mobility</vt:lpstr>
      <vt:lpstr>Economic Growth and Mobility</vt:lpstr>
      <vt:lpstr>II. Empirical patterns of Economic Mobility</vt:lpstr>
      <vt:lpstr>Mobility – Big Picture for Absolute Mobility</vt:lpstr>
      <vt:lpstr>PowerPoint Presentation</vt:lpstr>
      <vt:lpstr>Absolute Mobility by Birth Cohort</vt:lpstr>
      <vt:lpstr>American Dream: Geography Matters</vt:lpstr>
      <vt:lpstr>Measuring Relative Mobility</vt:lpstr>
      <vt:lpstr>Transition Probabilities in the United States</vt:lpstr>
      <vt:lpstr>Transitions: International Comparisons</vt:lpstr>
      <vt:lpstr>American Dream: Geography Matters</vt:lpstr>
      <vt:lpstr>  Summary of Empirical Patterns</vt:lpstr>
      <vt:lpstr>III. What is the desirable level of economic mobility?</vt:lpstr>
      <vt:lpstr>Absolute or Relative Mobility?</vt:lpstr>
      <vt:lpstr> The “Right” Level of Relative Mobility</vt:lpstr>
      <vt:lpstr>Survey Says on Upward Mobility from the BOTTOM</vt:lpstr>
      <vt:lpstr>Survey Says on Downward Mobility from the TOP</vt:lpstr>
      <vt:lpstr>Preferences hit Awkward Truth: Math</vt:lpstr>
      <vt:lpstr>The “American Dream” Shapes Perceptions</vt:lpstr>
      <vt:lpstr>IV. Exploring channels/barriers to upward mobility and policy options</vt:lpstr>
      <vt:lpstr>Barriers to Upward Mobility</vt:lpstr>
      <vt:lpstr>Barriers to Upward Mobility – Birth Lottery</vt:lpstr>
      <vt:lpstr>Barriers to Upward Mobility – Structural</vt:lpstr>
      <vt:lpstr>Education: an Avenue and Barrier to Mobility</vt:lpstr>
      <vt:lpstr>College Attendance Rates – by Parent’s Income</vt:lpstr>
      <vt:lpstr> Career Opportunities – an Avenue and Barrier to Mobility</vt:lpstr>
      <vt:lpstr> Policy Options</vt:lpstr>
      <vt:lpstr> Summary: Economic Mobility</vt:lpstr>
      <vt:lpstr>Next Week:  Trust Funds Are Running Out</vt:lpstr>
      <vt:lpstr>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mobility</dc:title>
  <dc:creator>haveman</dc:creator>
  <cp:lastModifiedBy>Joe Carolan</cp:lastModifiedBy>
  <cp:revision>215</cp:revision>
  <cp:lastPrinted>2022-11-15T21:58:27Z</cp:lastPrinted>
  <dcterms:created xsi:type="dcterms:W3CDTF">2019-05-21T15:04:18Z</dcterms:created>
  <dcterms:modified xsi:type="dcterms:W3CDTF">2026-09-23T17:14:22Z</dcterms:modified>
</cp:coreProperties>
</file>